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79" autoAdjust="0"/>
    <p:restoredTop sz="77222" autoAdjust="0"/>
  </p:normalViewPr>
  <p:slideViewPr>
    <p:cSldViewPr snapToGrid="0">
      <p:cViewPr varScale="1">
        <p:scale>
          <a:sx n="56" d="100"/>
          <a:sy n="56" d="100"/>
        </p:scale>
        <p:origin x="130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0885011311225296E-2"/>
          <c:y val="7.8227279456615034E-2"/>
          <c:w val="0.96911498868877466"/>
          <c:h val="0.86413039875595454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depth 1</c:v>
                </c:pt>
              </c:strCache>
            </c:strRef>
          </c:tx>
          <c:spPr>
            <a:ln w="38100" cap="flat" cmpd="dbl" algn="ctr">
              <a:solidFill>
                <a:schemeClr val="accent2"/>
              </a:solidFill>
              <a:miter lim="800000"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工作表1!$A$2:$A$7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cat>
          <c:val>
            <c:numRef>
              <c:f>工作表1!$B$2:$B$7</c:f>
              <c:numCache>
                <c:formatCode>General</c:formatCode>
                <c:ptCount val="6"/>
                <c:pt idx="0">
                  <c:v>2.8000000000000001E-2</c:v>
                </c:pt>
                <c:pt idx="1">
                  <c:v>2.5000000000000001E-2</c:v>
                </c:pt>
                <c:pt idx="2">
                  <c:v>6.0999999999999999E-2</c:v>
                </c:pt>
                <c:pt idx="3">
                  <c:v>8.3000000000000004E-2</c:v>
                </c:pt>
                <c:pt idx="4">
                  <c:v>4.1000000000000002E-2</c:v>
                </c:pt>
                <c:pt idx="5">
                  <c:v>0.111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93-4F72-BEFC-21F2EC9E7D87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depth 2</c:v>
                </c:pt>
              </c:strCache>
            </c:strRef>
          </c:tx>
          <c:spPr>
            <a:ln w="38100" cap="flat" cmpd="dbl" algn="ctr">
              <a:solidFill>
                <a:schemeClr val="accent4"/>
              </a:solidFill>
              <a:miter lim="800000"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工作表1!$A$2:$A$7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cat>
          <c:val>
            <c:numRef>
              <c:f>工作表1!$C$2:$C$7</c:f>
              <c:numCache>
                <c:formatCode>General</c:formatCode>
                <c:ptCount val="6"/>
                <c:pt idx="0">
                  <c:v>0.123</c:v>
                </c:pt>
                <c:pt idx="1">
                  <c:v>0.10100000000000001</c:v>
                </c:pt>
                <c:pt idx="2">
                  <c:v>0.26800000000000002</c:v>
                </c:pt>
                <c:pt idx="3">
                  <c:v>0.52400000000000002</c:v>
                </c:pt>
                <c:pt idx="4">
                  <c:v>0.19500000000000001</c:v>
                </c:pt>
                <c:pt idx="5">
                  <c:v>1.0109999999999999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093-4F72-BEFC-21F2EC9E7D87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depth 3</c:v>
                </c:pt>
              </c:strCache>
            </c:strRef>
          </c:tx>
          <c:spPr>
            <a:ln w="38100" cap="flat" cmpd="dbl" algn="ctr">
              <a:solidFill>
                <a:schemeClr val="accent6"/>
              </a:solidFill>
              <a:miter lim="800000"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工作表1!$A$2:$A$7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cat>
          <c:val>
            <c:numRef>
              <c:f>工作表1!$D$2:$D$7</c:f>
              <c:numCache>
                <c:formatCode>General</c:formatCode>
                <c:ptCount val="6"/>
                <c:pt idx="0">
                  <c:v>0.51600000000000001</c:v>
                </c:pt>
                <c:pt idx="1">
                  <c:v>0.86599999999999999</c:v>
                </c:pt>
                <c:pt idx="2">
                  <c:v>1.619</c:v>
                </c:pt>
                <c:pt idx="3">
                  <c:v>4.4260000000000002</c:v>
                </c:pt>
                <c:pt idx="4">
                  <c:v>13.582000000000001</c:v>
                </c:pt>
                <c:pt idx="5">
                  <c:v>18.324000000000002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093-4F72-BEFC-21F2EC9E7D87}"/>
            </c:ext>
          </c:extLst>
        </c:ser>
        <c:ser>
          <c:idx val="3"/>
          <c:order val="3"/>
          <c:tx>
            <c:strRef>
              <c:f>工作表1!$E$1</c:f>
              <c:strCache>
                <c:ptCount val="1"/>
                <c:pt idx="0">
                  <c:v>depth 4</c:v>
                </c:pt>
              </c:strCache>
            </c:strRef>
          </c:tx>
          <c:spPr>
            <a:ln w="38100" cap="flat" cmpd="dbl" algn="ctr">
              <a:solidFill>
                <a:schemeClr val="accent2">
                  <a:lumMod val="60000"/>
                </a:schemeClr>
              </a:solidFill>
              <a:miter lim="800000"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工作表1!$A$2:$A$7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cat>
          <c:val>
            <c:numRef>
              <c:f>工作表1!$E$2:$E$7</c:f>
              <c:numCache>
                <c:formatCode>General</c:formatCode>
                <c:ptCount val="6"/>
                <c:pt idx="0">
                  <c:v>4.3920000000000003</c:v>
                </c:pt>
                <c:pt idx="1">
                  <c:v>5.984</c:v>
                </c:pt>
                <c:pt idx="2">
                  <c:v>19.164999999999999</c:v>
                </c:pt>
                <c:pt idx="3">
                  <c:v>75.421000000000006</c:v>
                </c:pt>
                <c:pt idx="4">
                  <c:v>78.935000000000002</c:v>
                </c:pt>
                <c:pt idx="5">
                  <c:v>167.90600000000001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093-4F72-BEFC-21F2EC9E7D8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654210776"/>
        <c:axId val="654211104"/>
      </c:lineChart>
      <c:catAx>
        <c:axId val="6542107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TW" dirty="0"/>
                  <a:t>(Step)</a:t>
                </a:r>
                <a:endParaRPr lang="zh-TW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654211104"/>
        <c:crosses val="autoZero"/>
        <c:auto val="1"/>
        <c:lblAlgn val="ctr"/>
        <c:lblOffset val="100"/>
        <c:noMultiLvlLbl val="0"/>
      </c:catAx>
      <c:valAx>
        <c:axId val="6542111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TW" dirty="0"/>
                  <a:t>(S)</a:t>
                </a:r>
                <a:endParaRPr lang="zh-TW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654210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alpha val="94000"/>
      </a:schemeClr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38100" cap="flat" cmpd="dbl" algn="ctr">
        <a:solidFill>
          <a:schemeClr val="phClr"/>
        </a:solidFill>
        <a:miter lim="800000"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tx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  <a:alpha val="32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5000"/>
            <a:lumOff val="95000"/>
            <a:alpha val="32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tx1"/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/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tx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2700" cap="rnd"/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3175" cap="flat" cmpd="sng" algn="ctr">
        <a:solidFill>
          <a:schemeClr val="tx1">
            <a:lumMod val="15000"/>
            <a:lumOff val="85000"/>
          </a:schemeClr>
        </a:solidFill>
        <a:round/>
        <a:tailEnd type="none" w="med" len="lg"/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jp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FC6D8-0170-4A9F-8E9B-20C01D58FF3C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053D2-7B03-4FE1-A7D1-561613B554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6947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053D2-7B03-4FE1-A7D1-561613B55440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0724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226FFA-B15B-4DBB-AF22-99DE1BCD9FD4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5961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226FFA-B15B-4DBB-AF22-99DE1BCD9FD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5754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8FE64E-3661-4824-831A-727511160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EE03D4A-7473-43B1-A125-28EC84707D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F7C03F-2B3A-49E9-8C38-3F8FEC21B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812F273-24EF-4541-97A4-F3788963F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C9479EB-582B-44E2-939B-5C9E4ECB6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5786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3EF895-9203-4B4F-9061-B0B12CB0C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6ABCF9F-7307-48FC-9510-2A6EE92A6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E15A6A-DAA1-45C3-9027-16F84E0F7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7643305-9760-4E47-92FE-9E8580AC0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6A0D1F5-0A5B-4943-8C5D-1E8464A85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3882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9419392-8A45-4A8D-9FFF-E043516E6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6C9F5E8-17D2-404B-8F3B-C0220840F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66AE523-09A7-4875-9C7A-6DB26F157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663C1C9-B451-4EE5-8E4C-522E6ECA1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96D429-4EC9-4567-B936-524303995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9448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71BBEF-A5CD-47B4-93F2-91E115C60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BCD51F1-A41E-4309-B748-CB720A0D01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6D77D15-6758-49C7-880F-5BA958E95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E96968-8341-402F-A65D-8492BD98B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A6B02A-C317-48E7-90D0-E8D2BFEC8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8485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59CE42-497A-4498-9457-573DECBB4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24B95C8-D1BC-42B5-9B87-59176D5F6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BFD002A-582B-442C-B5E3-25908B31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5DBF82-DA0F-4C21-BBEA-106C01693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DF09FB3-B149-4812-B793-1877F548F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4488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D5290C-04E8-43C6-9FF1-6BEF8B0F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59CFF7-F88D-4519-B4EF-EEFB9538A7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FB6821A-5528-4D44-9C83-0BDAD15A0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E8603F5-15BE-4DEF-8434-6AB41203D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FBE59B2-2AC6-4FC4-A11F-44F187974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20FE727-09E4-4C84-A6AD-3A4CB7CEA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747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00FE9E-A742-4DE5-9798-5CED7020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FDAA126-BCFE-44D5-8791-87C5FEC77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D80D919-3354-44CF-8FAF-59F7867C8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49F35D1-E54A-45D2-870C-A3F6640262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D621267-3114-48EF-8AC9-88ADFD0AA0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C1DA735-6E7B-40C4-8CE1-8D40BCCF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DF871FC-511D-4E1A-BD42-4AFBDE569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2ED6E2B-98D8-4524-A842-B22E6103E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7349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7B7D12-5FC4-4391-90DE-4761C74E8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AC31E02-8C4A-4A1F-9EC2-63C8F0502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A533CB8-516E-4AF6-A1FC-23FDAD2AE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1C5348B-2A53-4E68-815C-4E7AA707B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0264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F6BC847-E626-462D-8A0D-780B7A305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266D9E0-4564-49A0-BEF7-87AF1A670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E4EC731-872A-4105-939C-1D23CE979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212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545258-15F0-4E3F-9BF6-8B81C60B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C218D9-09E6-4281-BB1C-655FFCD74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B5F0C18-BC92-48BD-9B4E-FCF8577CA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B09DA0D-2E6A-4184-B0DC-BF03F7D8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5AF2F48-756A-4422-8F16-AD7C0DD9D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05A1D81-5BE4-4256-9DBB-6AB82B41E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0287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1633DF-C013-4283-83AB-A9D1086C8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274E446-67B4-4528-AB41-9E925FBEA6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8EE0A87-A337-4B90-AB92-C8ACF3DA3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9FCEE9F-F341-4DC6-8C82-915F786D7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6CDBCE-A2F4-4983-BE0A-1D2D3DE2E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B50233B-07BC-4E00-8EA8-F13B2E1D1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718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E3E85CA-7FBC-4978-AEAD-988B1D389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B505079-7047-41AD-846A-2EF782BA2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3CE195-D9C5-4589-B57C-5DFB2413B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05331-9564-454C-BEE9-BEC4CCF821F1}" type="datetimeFigureOut">
              <a:rPr lang="zh-TW" altLang="en-US" smtClean="0"/>
              <a:t>2018/6/28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04A1A0-5129-43DC-A688-1C81000EB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816923-5502-44FF-A223-577F4FB3EB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2E75D-A16B-4DA5-B55A-1F90ED3249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2618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53E1289-AC1D-4BAA-9947-A28CAF88F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37" y="144325"/>
            <a:ext cx="11228463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5A0BE7A-6696-4811-990E-5259B8EDA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425" y="1868557"/>
            <a:ext cx="7971184" cy="974034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</a:rPr>
              <a:t>變形五子棋 </a:t>
            </a:r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1-2-2-1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47F616F-65F1-464B-B4ED-B638C25334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013213"/>
            <a:ext cx="9144000" cy="831574"/>
          </a:xfrm>
        </p:spPr>
        <p:txBody>
          <a:bodyPr>
            <a:normAutofit/>
          </a:bodyPr>
          <a:lstStyle/>
          <a:p>
            <a:r>
              <a:rPr lang="en-US" altLang="zh-TW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Group 10</a:t>
            </a:r>
            <a:endParaRPr lang="zh-TW" altLang="en-US" sz="36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04ADF70-F972-4B9E-9C42-6B5C480623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495" b="85576" l="8229" r="97352">
                        <a14:foregroundMark x1="38212" y1="85616" x2="38212" y2="85616"/>
                        <a14:foregroundMark x1="54385" y1="37535" x2="54385" y2="37535"/>
                        <a14:foregroundMark x1="54385" y1="37535" x2="54385" y2="37535"/>
                        <a14:foregroundMark x1="50683" y1="38747" x2="50683" y2="38747"/>
                        <a14:foregroundMark x1="38724" y1="69576" x2="38724" y2="69576"/>
                        <a14:foregroundMark x1="8229" y1="56929" x2="8229" y2="56929"/>
                        <a14:foregroundMark x1="55239" y1="38020" x2="55239" y2="38020"/>
                        <a14:foregroundMark x1="93821" y1="54747" x2="93821" y2="54747"/>
                        <a14:foregroundMark x1="38554" y1="69576" x2="38554" y2="69576"/>
                        <a14:foregroundMark x1="95159" y1="56444" x2="95159" y2="56444"/>
                        <a14:foregroundMark x1="97352" y1="55960" x2="97352" y2="55960"/>
                        <a14:backgroundMark x1="96953" y1="44040" x2="96953" y2="44040"/>
                      </a14:backgroundRemoval>
                    </a14:imgEffect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250" b="10587"/>
          <a:stretch/>
        </p:blipFill>
        <p:spPr>
          <a:xfrm>
            <a:off x="0" y="3723792"/>
            <a:ext cx="8282609" cy="3278533"/>
          </a:xfrm>
          <a:prstGeom prst="rect">
            <a:avLst/>
          </a:prstGeom>
          <a:effectLst>
            <a:glow rad="101600">
              <a:schemeClr val="bg2">
                <a:alpha val="40000"/>
              </a:schemeClr>
            </a:glow>
            <a:outerShdw blurRad="50800" dist="50800" dir="5400000" algn="ctr" rotWithShape="0">
              <a:srgbClr val="000000">
                <a:alpha val="5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9797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Future Work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3865198-B0F0-486F-BCC3-FE9024D35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1990152"/>
            <a:ext cx="8027504" cy="4667250"/>
          </a:xfrm>
        </p:spPr>
        <p:txBody>
          <a:bodyPr>
            <a:normAutofit/>
          </a:bodyPr>
          <a:lstStyle/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	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曾嘗試以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reinforcement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learning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訓練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model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，但由於運算資源的不足，需耗費龐大時間，因此，未來期望可以嘗試以本方法加入強化學習，加速訓練的時間，以期望得到更有效率的下棋方法。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5750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Reference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3865198-B0F0-486F-BCC3-FE9024D35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1990152"/>
            <a:ext cx="8027504" cy="4667250"/>
          </a:xfrm>
        </p:spPr>
        <p:txBody>
          <a:bodyPr>
            <a:normAutofit/>
          </a:bodyPr>
          <a:lstStyle/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[1] Allis, L. V. (1994). Searching for solutions in games and artificial intelligence, Ph.D. Thesis, University of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Limburg,Maastricht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.</a:t>
            </a: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[2] Dei-Yen Huang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(2005), Department of Computer Science and Information Engineering, National 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Chiao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Tung University</a:t>
            </a: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5250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Team Members &amp; Assignments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0A9DFAC0-9E8B-49AC-B335-CAEAF3C8AF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6252333"/>
              </p:ext>
            </p:extLst>
          </p:nvPr>
        </p:nvGraphicFramePr>
        <p:xfrm>
          <a:off x="1002862" y="2468880"/>
          <a:ext cx="10515600" cy="246888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812235">
                  <a:extLst>
                    <a:ext uri="{9D8B030D-6E8A-4147-A177-3AD203B41FA5}">
                      <a16:colId xmlns:a16="http://schemas.microsoft.com/office/drawing/2014/main" val="2017481915"/>
                    </a:ext>
                  </a:extLst>
                </a:gridCol>
                <a:gridCol w="8703365">
                  <a:extLst>
                    <a:ext uri="{9D8B030D-6E8A-4147-A177-3AD203B41FA5}">
                      <a16:colId xmlns:a16="http://schemas.microsoft.com/office/drawing/2014/main" val="38882484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戴嘉男</a:t>
                      </a:r>
                      <a:endParaRPr lang="en-US" altLang="zh-TW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ctr"/>
                      <a:r>
                        <a:rPr lang="en-US" altLang="zh-TW" sz="2400" b="1" dirty="0">
                          <a:latin typeface="Footlight MT Light" panose="0204060206030A020304" pitchFamily="18" charset="0"/>
                          <a:ea typeface="標楷體" panose="03000509000000000000" pitchFamily="65" charset="-120"/>
                        </a:rPr>
                        <a:t>A06922301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挑選主題、五子棋</a:t>
                      </a:r>
                      <a:r>
                        <a:rPr lang="en-US" altLang="zh-TW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設計、主程式負責、</a:t>
                      </a:r>
                      <a:r>
                        <a:rPr lang="en-US" altLang="zh-TW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alpha beta pruning</a:t>
                      </a:r>
                      <a:r>
                        <a:rPr lang="zh-TW" altLang="en-US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、找</a:t>
                      </a:r>
                      <a:r>
                        <a:rPr lang="en-US" altLang="zh-TW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pattern</a:t>
                      </a:r>
                      <a:r>
                        <a:rPr lang="zh-TW" altLang="en-US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加入分數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403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許安然</a:t>
                      </a:r>
                      <a:endParaRPr lang="en-US" altLang="zh-TW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ctr"/>
                      <a:r>
                        <a:rPr lang="en-US" altLang="zh-TW" sz="2400" b="1" dirty="0">
                          <a:latin typeface="Footlight MT Light" panose="0204060206030A020304" pitchFamily="18" charset="0"/>
                          <a:ea typeface="標楷體" panose="03000509000000000000" pitchFamily="65" charset="-120"/>
                        </a:rPr>
                        <a:t>R06725034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定義主題、</a:t>
                      </a:r>
                      <a:r>
                        <a:rPr lang="zh-TW" altLang="en-US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找</a:t>
                      </a:r>
                      <a:r>
                        <a:rPr lang="en-US" altLang="zh-TW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pattern</a:t>
                      </a:r>
                      <a:r>
                        <a:rPr lang="zh-TW" altLang="en-US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加入分數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、海報</a:t>
                      </a: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&amp;report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製作、現場報告、測試</a:t>
                      </a: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reinforcement learning</a:t>
                      </a:r>
                      <a:endParaRPr lang="zh-TW" altLang="en-US" sz="24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麥鈞程</a:t>
                      </a:r>
                      <a:endParaRPr lang="en-US" altLang="zh-TW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ctr"/>
                      <a:r>
                        <a:rPr lang="en-US" altLang="zh-TW" sz="2400" b="1" dirty="0">
                          <a:latin typeface="Footlight MT Light" panose="0204060206030A020304" pitchFamily="18" charset="0"/>
                          <a:ea typeface="標楷體" panose="03000509000000000000" pitchFamily="65" charset="-120"/>
                        </a:rPr>
                        <a:t>R06525054</a:t>
                      </a:r>
                      <a:endParaRPr lang="zh-TW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負值極大法、</a:t>
                      </a:r>
                      <a:r>
                        <a:rPr lang="zh-TW" altLang="en-US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找</a:t>
                      </a:r>
                      <a:r>
                        <a:rPr lang="en-US" altLang="zh-TW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pattern</a:t>
                      </a:r>
                      <a:r>
                        <a:rPr lang="zh-TW" altLang="en-US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加入分數、程式問題</a:t>
                      </a:r>
                      <a:r>
                        <a:rPr lang="en-US" altLang="zh-TW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debug</a:t>
                      </a:r>
                      <a:r>
                        <a:rPr lang="zh-TW" altLang="en-US" sz="2400" b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</a:t>
                      </a:r>
                      <a:r>
                        <a:rPr lang="zh-TW" altLang="en-US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測試</a:t>
                      </a:r>
                      <a:r>
                        <a:rPr lang="en-US" altLang="zh-TW" sz="24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reinforcement learning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563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6914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Motivation &amp; Background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3865198-B0F0-486F-BCC3-FE9024D35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1990152"/>
            <a:ext cx="8027504" cy="4667250"/>
          </a:xfrm>
        </p:spPr>
        <p:txBody>
          <a:bodyPr>
            <a:normAutofit/>
          </a:bodyPr>
          <a:lstStyle/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	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五子棋是一個耳熟能詳的益智遊戲，透過五顆同色棋子連線，就有一方可以獲勝。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   職業五子棋界，在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1994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年利用「迫著搜尋」證明出先手必勝。後來更有許多數學家或者是資訊界的前輩們，把五子棋略做延伸，透過增加棋子數，亦或是改變下棋規則等，以嘗試改變先手必勝的情況。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   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7512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Problem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3865198-B0F0-486F-BCC3-FE9024D35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1990152"/>
            <a:ext cx="8027504" cy="4667250"/>
          </a:xfrm>
        </p:spPr>
        <p:txBody>
          <a:bodyPr>
            <a:normAutofit lnSpcReduction="10000"/>
          </a:bodyPr>
          <a:lstStyle/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	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為了嘗試改變五子棋先手必勝的情況，本研究參考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Connect(6,3,2)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的建構想法，並發現五子棋先下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顆棋子，後下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2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顆棋子，之後都下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2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顆棋子，先手容易獲勝；若先手下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子，後手下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2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子，先手在下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子，後手下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2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子並重複此循環，後手容易獲勝。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	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於是，本研究提出了一個「變形五子棋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1-2-2-1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」的規則，由先手下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顆棋子開局，後手而後下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2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顆棋子，再由先手下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2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顆棋子，後手下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顆棋子，接著重複此規則直到某一方獲勝，嘗試改變五子棋先手必勝的情況，並以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AI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挑戰人類思考跨越兩局的下棋策略。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4837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Solution(1/2)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3865198-B0F0-486F-BCC3-FE9024D35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294" y="1593049"/>
            <a:ext cx="8027504" cy="4667250"/>
          </a:xfrm>
        </p:spPr>
        <p:txBody>
          <a:bodyPr>
            <a:normAutofit/>
          </a:bodyPr>
          <a:lstStyle/>
          <a:p>
            <a:pPr mar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	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負值極大法是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alpha-beta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剪枝的一個修改版，在搜尋的過程中，若發現無論如何都無法改變對方目前的最佳分數時，就可以提早放棄，並且利用在對手最大值之前加上負號，來讓使最大最小值可以寫在同一個函式裡，方便撰寫。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</p:txBody>
      </p:sp>
      <p:sp>
        <p:nvSpPr>
          <p:cNvPr id="104" name="文字方塊 103">
            <a:extLst>
              <a:ext uri="{FF2B5EF4-FFF2-40B4-BE49-F238E27FC236}">
                <a16:creationId xmlns:a16="http://schemas.microsoft.com/office/drawing/2014/main" id="{08583348-E039-4DC9-824E-52D92713EBB2}"/>
              </a:ext>
            </a:extLst>
          </p:cNvPr>
          <p:cNvSpPr txBox="1"/>
          <p:nvPr/>
        </p:nvSpPr>
        <p:spPr>
          <a:xfrm>
            <a:off x="7665722" y="3472964"/>
            <a:ext cx="128452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max</a:t>
            </a:r>
            <a:endParaRPr lang="zh-TW" altLang="en-US" sz="2800" dirty="0"/>
          </a:p>
        </p:txBody>
      </p:sp>
      <p:sp>
        <p:nvSpPr>
          <p:cNvPr id="105" name="文字方塊 104">
            <a:extLst>
              <a:ext uri="{FF2B5EF4-FFF2-40B4-BE49-F238E27FC236}">
                <a16:creationId xmlns:a16="http://schemas.microsoft.com/office/drawing/2014/main" id="{96A7F5B2-DC5E-45B8-8A61-3C7562F6CC29}"/>
              </a:ext>
            </a:extLst>
          </p:cNvPr>
          <p:cNvSpPr txBox="1"/>
          <p:nvPr/>
        </p:nvSpPr>
        <p:spPr>
          <a:xfrm>
            <a:off x="7679629" y="5005227"/>
            <a:ext cx="128452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max</a:t>
            </a:r>
            <a:endParaRPr lang="zh-TW" altLang="en-US" sz="2800" dirty="0"/>
          </a:p>
        </p:txBody>
      </p:sp>
      <p:sp>
        <p:nvSpPr>
          <p:cNvPr id="106" name="文字方塊 105">
            <a:extLst>
              <a:ext uri="{FF2B5EF4-FFF2-40B4-BE49-F238E27FC236}">
                <a16:creationId xmlns:a16="http://schemas.microsoft.com/office/drawing/2014/main" id="{BC0ABBE3-CE7E-4B3C-AE93-DB055CD91794}"/>
              </a:ext>
            </a:extLst>
          </p:cNvPr>
          <p:cNvSpPr txBox="1"/>
          <p:nvPr/>
        </p:nvSpPr>
        <p:spPr>
          <a:xfrm>
            <a:off x="7665721" y="3930519"/>
            <a:ext cx="128452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min</a:t>
            </a:r>
            <a:endParaRPr lang="zh-TW" altLang="en-US" sz="2800" dirty="0"/>
          </a:p>
        </p:txBody>
      </p:sp>
      <p:sp>
        <p:nvSpPr>
          <p:cNvPr id="107" name="文字方塊 106">
            <a:extLst>
              <a:ext uri="{FF2B5EF4-FFF2-40B4-BE49-F238E27FC236}">
                <a16:creationId xmlns:a16="http://schemas.microsoft.com/office/drawing/2014/main" id="{C4BD975C-566C-4448-9EAF-11CF50E32210}"/>
              </a:ext>
            </a:extLst>
          </p:cNvPr>
          <p:cNvSpPr txBox="1"/>
          <p:nvPr/>
        </p:nvSpPr>
        <p:spPr>
          <a:xfrm>
            <a:off x="7657589" y="4410225"/>
            <a:ext cx="128452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min</a:t>
            </a:r>
            <a:endParaRPr lang="zh-TW" altLang="en-US" sz="2800" dirty="0"/>
          </a:p>
        </p:txBody>
      </p:sp>
      <p:graphicFrame>
        <p:nvGraphicFramePr>
          <p:cNvPr id="108" name="表格 107">
            <a:extLst>
              <a:ext uri="{FF2B5EF4-FFF2-40B4-BE49-F238E27FC236}">
                <a16:creationId xmlns:a16="http://schemas.microsoft.com/office/drawing/2014/main" id="{88298818-1F26-41DB-A298-C6DED99E9D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25165" y="9462139"/>
          <a:ext cx="4753792" cy="1086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224">
                  <a:extLst>
                    <a:ext uri="{9D8B030D-6E8A-4147-A177-3AD203B41FA5}">
                      <a16:colId xmlns:a16="http://schemas.microsoft.com/office/drawing/2014/main" val="312291726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445903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4626969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8383861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391601556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406677408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11856173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572870158"/>
                    </a:ext>
                  </a:extLst>
                </a:gridCol>
              </a:tblGrid>
              <a:tr h="54307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6848190"/>
                  </a:ext>
                </a:extLst>
              </a:tr>
              <a:tr h="54307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024734"/>
                  </a:ext>
                </a:extLst>
              </a:tr>
            </a:tbl>
          </a:graphicData>
        </a:graphic>
      </p:graphicFrame>
      <p:sp>
        <p:nvSpPr>
          <p:cNvPr id="109" name="橢圓 108">
            <a:extLst>
              <a:ext uri="{FF2B5EF4-FFF2-40B4-BE49-F238E27FC236}">
                <a16:creationId xmlns:a16="http://schemas.microsoft.com/office/drawing/2014/main" id="{D787D8BA-02C0-4E13-B5A3-4F2852EC68FA}"/>
              </a:ext>
            </a:extLst>
          </p:cNvPr>
          <p:cNvSpPr/>
          <p:nvPr/>
        </p:nvSpPr>
        <p:spPr>
          <a:xfrm>
            <a:off x="3363185" y="9932953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0" name="橢圓 109">
            <a:extLst>
              <a:ext uri="{FF2B5EF4-FFF2-40B4-BE49-F238E27FC236}">
                <a16:creationId xmlns:a16="http://schemas.microsoft.com/office/drawing/2014/main" id="{7B092419-F6F6-41C9-BFE5-2665A9F589CA}"/>
              </a:ext>
            </a:extLst>
          </p:cNvPr>
          <p:cNvSpPr/>
          <p:nvPr/>
        </p:nvSpPr>
        <p:spPr>
          <a:xfrm>
            <a:off x="2866229" y="9932953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F8950015-AE4A-483D-8F7F-4EF85E7E35A8}"/>
              </a:ext>
            </a:extLst>
          </p:cNvPr>
          <p:cNvSpPr/>
          <p:nvPr/>
        </p:nvSpPr>
        <p:spPr>
          <a:xfrm>
            <a:off x="4429761" y="9938078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2" name="橢圓 111">
            <a:extLst>
              <a:ext uri="{FF2B5EF4-FFF2-40B4-BE49-F238E27FC236}">
                <a16:creationId xmlns:a16="http://schemas.microsoft.com/office/drawing/2014/main" id="{C2BDD5F6-BC22-4E1A-9A9A-59FCE0528A3E}"/>
              </a:ext>
            </a:extLst>
          </p:cNvPr>
          <p:cNvSpPr/>
          <p:nvPr/>
        </p:nvSpPr>
        <p:spPr>
          <a:xfrm>
            <a:off x="3896473" y="9941634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13" name="表格 112">
            <a:extLst>
              <a:ext uri="{FF2B5EF4-FFF2-40B4-BE49-F238E27FC236}">
                <a16:creationId xmlns:a16="http://schemas.microsoft.com/office/drawing/2014/main" id="{9D241AFB-A54E-46AD-B0C1-B655ED14581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584438" y="8566479"/>
          <a:ext cx="4753792" cy="1086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224">
                  <a:extLst>
                    <a:ext uri="{9D8B030D-6E8A-4147-A177-3AD203B41FA5}">
                      <a16:colId xmlns:a16="http://schemas.microsoft.com/office/drawing/2014/main" val="312291726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445903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4626969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8383861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391601556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406677408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11856173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572870158"/>
                    </a:ext>
                  </a:extLst>
                </a:gridCol>
              </a:tblGrid>
              <a:tr h="54307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6848190"/>
                  </a:ext>
                </a:extLst>
              </a:tr>
              <a:tr h="54307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024734"/>
                  </a:ext>
                </a:extLst>
              </a:tr>
            </a:tbl>
          </a:graphicData>
        </a:graphic>
      </p:graphicFrame>
      <p:sp>
        <p:nvSpPr>
          <p:cNvPr id="114" name="橢圓 113">
            <a:extLst>
              <a:ext uri="{FF2B5EF4-FFF2-40B4-BE49-F238E27FC236}">
                <a16:creationId xmlns:a16="http://schemas.microsoft.com/office/drawing/2014/main" id="{C46C9E45-47A1-4695-8CC3-6CC69A495565}"/>
              </a:ext>
            </a:extLst>
          </p:cNvPr>
          <p:cNvSpPr/>
          <p:nvPr/>
        </p:nvSpPr>
        <p:spPr>
          <a:xfrm>
            <a:off x="7622458" y="9037293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5" name="橢圓 114">
            <a:extLst>
              <a:ext uri="{FF2B5EF4-FFF2-40B4-BE49-F238E27FC236}">
                <a16:creationId xmlns:a16="http://schemas.microsoft.com/office/drawing/2014/main" id="{AA196D00-E177-4969-B76C-12C78146EA71}"/>
              </a:ext>
            </a:extLst>
          </p:cNvPr>
          <p:cNvSpPr/>
          <p:nvPr/>
        </p:nvSpPr>
        <p:spPr>
          <a:xfrm>
            <a:off x="7125502" y="9037293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6" name="橢圓 115">
            <a:extLst>
              <a:ext uri="{FF2B5EF4-FFF2-40B4-BE49-F238E27FC236}">
                <a16:creationId xmlns:a16="http://schemas.microsoft.com/office/drawing/2014/main" id="{E920D2E0-E338-4133-8311-2C1575BBF625}"/>
              </a:ext>
            </a:extLst>
          </p:cNvPr>
          <p:cNvSpPr/>
          <p:nvPr/>
        </p:nvSpPr>
        <p:spPr>
          <a:xfrm>
            <a:off x="8689034" y="9042418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7" name="橢圓 116">
            <a:extLst>
              <a:ext uri="{FF2B5EF4-FFF2-40B4-BE49-F238E27FC236}">
                <a16:creationId xmlns:a16="http://schemas.microsoft.com/office/drawing/2014/main" id="{A6F12C5C-A10D-430A-B781-EE7D5E87FBCE}"/>
              </a:ext>
            </a:extLst>
          </p:cNvPr>
          <p:cNvSpPr/>
          <p:nvPr/>
        </p:nvSpPr>
        <p:spPr>
          <a:xfrm>
            <a:off x="8155746" y="9045974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18" name="表格 117">
            <a:extLst>
              <a:ext uri="{FF2B5EF4-FFF2-40B4-BE49-F238E27FC236}">
                <a16:creationId xmlns:a16="http://schemas.microsoft.com/office/drawing/2014/main" id="{9285699D-38FB-4AE6-90B9-75AFFF3C8A6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612276" y="10331279"/>
          <a:ext cx="4753792" cy="1086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224">
                  <a:extLst>
                    <a:ext uri="{9D8B030D-6E8A-4147-A177-3AD203B41FA5}">
                      <a16:colId xmlns:a16="http://schemas.microsoft.com/office/drawing/2014/main" val="312291726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445903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4626969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8383861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391601556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406677408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11856173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572870158"/>
                    </a:ext>
                  </a:extLst>
                </a:gridCol>
              </a:tblGrid>
              <a:tr h="54307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6848190"/>
                  </a:ext>
                </a:extLst>
              </a:tr>
              <a:tr h="54307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024734"/>
                  </a:ext>
                </a:extLst>
              </a:tr>
            </a:tbl>
          </a:graphicData>
        </a:graphic>
      </p:graphicFrame>
      <p:sp>
        <p:nvSpPr>
          <p:cNvPr id="119" name="橢圓 118">
            <a:extLst>
              <a:ext uri="{FF2B5EF4-FFF2-40B4-BE49-F238E27FC236}">
                <a16:creationId xmlns:a16="http://schemas.microsoft.com/office/drawing/2014/main" id="{E6FD23F0-AD8B-41E8-A583-F3859D1B4DC7}"/>
              </a:ext>
            </a:extLst>
          </p:cNvPr>
          <p:cNvSpPr/>
          <p:nvPr/>
        </p:nvSpPr>
        <p:spPr>
          <a:xfrm>
            <a:off x="7650296" y="10802093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0" name="橢圓 119">
            <a:extLst>
              <a:ext uri="{FF2B5EF4-FFF2-40B4-BE49-F238E27FC236}">
                <a16:creationId xmlns:a16="http://schemas.microsoft.com/office/drawing/2014/main" id="{51AE2131-3889-4030-A74F-E6FA42E6EE60}"/>
              </a:ext>
            </a:extLst>
          </p:cNvPr>
          <p:cNvSpPr/>
          <p:nvPr/>
        </p:nvSpPr>
        <p:spPr>
          <a:xfrm>
            <a:off x="7153340" y="10802093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1" name="橢圓 120">
            <a:extLst>
              <a:ext uri="{FF2B5EF4-FFF2-40B4-BE49-F238E27FC236}">
                <a16:creationId xmlns:a16="http://schemas.microsoft.com/office/drawing/2014/main" id="{0C130112-C3DE-4ED5-A65E-1E1FDAB94379}"/>
              </a:ext>
            </a:extLst>
          </p:cNvPr>
          <p:cNvSpPr/>
          <p:nvPr/>
        </p:nvSpPr>
        <p:spPr>
          <a:xfrm>
            <a:off x="8716872" y="10807218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2" name="橢圓 121">
            <a:extLst>
              <a:ext uri="{FF2B5EF4-FFF2-40B4-BE49-F238E27FC236}">
                <a16:creationId xmlns:a16="http://schemas.microsoft.com/office/drawing/2014/main" id="{34D50D9F-4967-403A-881F-DF78F2452195}"/>
              </a:ext>
            </a:extLst>
          </p:cNvPr>
          <p:cNvSpPr/>
          <p:nvPr/>
        </p:nvSpPr>
        <p:spPr>
          <a:xfrm>
            <a:off x="8183584" y="10810774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3" name="橢圓 122">
            <a:extLst>
              <a:ext uri="{FF2B5EF4-FFF2-40B4-BE49-F238E27FC236}">
                <a16:creationId xmlns:a16="http://schemas.microsoft.com/office/drawing/2014/main" id="{EF95F9F2-F49F-42F0-8C24-EAAF8F984DA7}"/>
              </a:ext>
            </a:extLst>
          </p:cNvPr>
          <p:cNvSpPr/>
          <p:nvPr/>
        </p:nvSpPr>
        <p:spPr>
          <a:xfrm>
            <a:off x="9237195" y="9034177"/>
            <a:ext cx="404429" cy="39340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4" name="橢圓 123">
            <a:extLst>
              <a:ext uri="{FF2B5EF4-FFF2-40B4-BE49-F238E27FC236}">
                <a16:creationId xmlns:a16="http://schemas.microsoft.com/office/drawing/2014/main" id="{44FE2F62-12E5-4C7C-B106-4F9B78859026}"/>
              </a:ext>
            </a:extLst>
          </p:cNvPr>
          <p:cNvSpPr/>
          <p:nvPr/>
        </p:nvSpPr>
        <p:spPr>
          <a:xfrm>
            <a:off x="9213828" y="10778204"/>
            <a:ext cx="404429" cy="39340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橢圓 124">
            <a:extLst>
              <a:ext uri="{FF2B5EF4-FFF2-40B4-BE49-F238E27FC236}">
                <a16:creationId xmlns:a16="http://schemas.microsoft.com/office/drawing/2014/main" id="{4C9B0DE6-77D2-4EB9-AD5C-F7D25AD11029}"/>
              </a:ext>
            </a:extLst>
          </p:cNvPr>
          <p:cNvSpPr/>
          <p:nvPr/>
        </p:nvSpPr>
        <p:spPr>
          <a:xfrm>
            <a:off x="6715491" y="10810774"/>
            <a:ext cx="404429" cy="39340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6" name="直線單箭頭接點 125">
            <a:extLst>
              <a:ext uri="{FF2B5EF4-FFF2-40B4-BE49-F238E27FC236}">
                <a16:creationId xmlns:a16="http://schemas.microsoft.com/office/drawing/2014/main" id="{A212443A-1840-4F35-A298-A1F980DC57B7}"/>
              </a:ext>
            </a:extLst>
          </p:cNvPr>
          <p:cNvCxnSpPr>
            <a:cxnSpLocks/>
            <a:stCxn id="108" idx="3"/>
            <a:endCxn id="113" idx="1"/>
          </p:cNvCxnSpPr>
          <p:nvPr/>
        </p:nvCxnSpPr>
        <p:spPr>
          <a:xfrm flipH="1" flipV="1">
            <a:off x="5584438" y="9109556"/>
            <a:ext cx="494519" cy="8956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線單箭頭接點 126">
            <a:extLst>
              <a:ext uri="{FF2B5EF4-FFF2-40B4-BE49-F238E27FC236}">
                <a16:creationId xmlns:a16="http://schemas.microsoft.com/office/drawing/2014/main" id="{2D9A254A-70F6-4FA5-BD55-AFC3D69DB587}"/>
              </a:ext>
            </a:extLst>
          </p:cNvPr>
          <p:cNvCxnSpPr>
            <a:cxnSpLocks/>
            <a:stCxn id="108" idx="3"/>
            <a:endCxn id="118" idx="1"/>
          </p:cNvCxnSpPr>
          <p:nvPr/>
        </p:nvCxnSpPr>
        <p:spPr>
          <a:xfrm flipH="1">
            <a:off x="5612276" y="10005216"/>
            <a:ext cx="466681" cy="8691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524F1EAD-B14C-4675-9E83-3666961594B5}"/>
              </a:ext>
            </a:extLst>
          </p:cNvPr>
          <p:cNvGrpSpPr/>
          <p:nvPr/>
        </p:nvGrpSpPr>
        <p:grpSpPr>
          <a:xfrm>
            <a:off x="5422282" y="8722623"/>
            <a:ext cx="1249161" cy="433989"/>
            <a:chOff x="4749556" y="26977864"/>
            <a:chExt cx="1014043" cy="461665"/>
          </a:xfrm>
        </p:grpSpPr>
        <p:sp>
          <p:nvSpPr>
            <p:cNvPr id="129" name="文字方塊 128">
              <a:extLst>
                <a:ext uri="{FF2B5EF4-FFF2-40B4-BE49-F238E27FC236}">
                  <a16:creationId xmlns:a16="http://schemas.microsoft.com/office/drawing/2014/main" id="{92FBDEA2-EF8D-420F-A56A-3A7F88CD43B5}"/>
                </a:ext>
              </a:extLst>
            </p:cNvPr>
            <p:cNvSpPr txBox="1"/>
            <p:nvPr/>
          </p:nvSpPr>
          <p:spPr>
            <a:xfrm>
              <a:off x="4749556" y="26977864"/>
              <a:ext cx="10140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/>
                <a:t>      </a:t>
              </a:r>
              <a:r>
                <a:rPr lang="zh-TW" altLang="en-US" sz="2400" dirty="0"/>
                <a:t>*</a:t>
              </a:r>
              <a:r>
                <a:rPr lang="en-US" altLang="zh-TW" sz="2400" dirty="0"/>
                <a:t>1</a:t>
              </a:r>
              <a:endParaRPr lang="zh-TW" altLang="en-US" sz="2400" dirty="0"/>
            </a:p>
          </p:txBody>
        </p:sp>
        <p:sp>
          <p:nvSpPr>
            <p:cNvPr id="130" name="橢圓 129">
              <a:extLst>
                <a:ext uri="{FF2B5EF4-FFF2-40B4-BE49-F238E27FC236}">
                  <a16:creationId xmlns:a16="http://schemas.microsoft.com/office/drawing/2014/main" id="{7FB3B064-1757-4269-86F1-C111E73718F3}"/>
                </a:ext>
              </a:extLst>
            </p:cNvPr>
            <p:cNvSpPr/>
            <p:nvPr/>
          </p:nvSpPr>
          <p:spPr>
            <a:xfrm>
              <a:off x="4883125" y="27060183"/>
              <a:ext cx="197979" cy="29702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31" name="文字方塊 130">
            <a:extLst>
              <a:ext uri="{FF2B5EF4-FFF2-40B4-BE49-F238E27FC236}">
                <a16:creationId xmlns:a16="http://schemas.microsoft.com/office/drawing/2014/main" id="{37B21EEB-BC80-4103-B72F-007FC16CFF73}"/>
              </a:ext>
            </a:extLst>
          </p:cNvPr>
          <p:cNvSpPr txBox="1"/>
          <p:nvPr/>
        </p:nvSpPr>
        <p:spPr>
          <a:xfrm>
            <a:off x="5391591" y="10900126"/>
            <a:ext cx="1249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      </a:t>
            </a:r>
            <a:r>
              <a:rPr lang="zh-TW" altLang="en-US" sz="2400" dirty="0"/>
              <a:t>*</a:t>
            </a:r>
            <a:r>
              <a:rPr lang="en-US" altLang="zh-TW" sz="2400" dirty="0"/>
              <a:t>2</a:t>
            </a:r>
            <a:endParaRPr lang="zh-TW" altLang="en-US" sz="2400" dirty="0"/>
          </a:p>
        </p:txBody>
      </p:sp>
      <p:sp>
        <p:nvSpPr>
          <p:cNvPr id="132" name="橢圓 131">
            <a:extLst>
              <a:ext uri="{FF2B5EF4-FFF2-40B4-BE49-F238E27FC236}">
                <a16:creationId xmlns:a16="http://schemas.microsoft.com/office/drawing/2014/main" id="{9692487A-734C-406A-8A64-8D59DB83AD0F}"/>
              </a:ext>
            </a:extLst>
          </p:cNvPr>
          <p:cNvSpPr/>
          <p:nvPr/>
        </p:nvSpPr>
        <p:spPr>
          <a:xfrm>
            <a:off x="5714374" y="10972575"/>
            <a:ext cx="243883" cy="27921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3" name="群組 132">
            <a:extLst>
              <a:ext uri="{FF2B5EF4-FFF2-40B4-BE49-F238E27FC236}">
                <a16:creationId xmlns:a16="http://schemas.microsoft.com/office/drawing/2014/main" id="{A5AD70C1-DF2C-477A-BF55-BCC98A6B5E08}"/>
              </a:ext>
            </a:extLst>
          </p:cNvPr>
          <p:cNvGrpSpPr/>
          <p:nvPr/>
        </p:nvGrpSpPr>
        <p:grpSpPr>
          <a:xfrm>
            <a:off x="10382934" y="9015178"/>
            <a:ext cx="1249161" cy="433989"/>
            <a:chOff x="9785843" y="27270419"/>
            <a:chExt cx="1014043" cy="461665"/>
          </a:xfrm>
        </p:grpSpPr>
        <p:sp>
          <p:nvSpPr>
            <p:cNvPr id="134" name="文字方塊 133">
              <a:extLst>
                <a:ext uri="{FF2B5EF4-FFF2-40B4-BE49-F238E27FC236}">
                  <a16:creationId xmlns:a16="http://schemas.microsoft.com/office/drawing/2014/main" id="{2271B219-9197-44FA-AD45-140EF21A691D}"/>
                </a:ext>
              </a:extLst>
            </p:cNvPr>
            <p:cNvSpPr txBox="1"/>
            <p:nvPr/>
          </p:nvSpPr>
          <p:spPr>
            <a:xfrm>
              <a:off x="9785843" y="27270419"/>
              <a:ext cx="10140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/>
                <a:t>      </a:t>
              </a:r>
              <a:r>
                <a:rPr lang="en-US" altLang="zh-TW" sz="2400" dirty="0"/>
                <a:t>lose</a:t>
              </a:r>
              <a:endParaRPr lang="zh-TW" altLang="en-US" sz="2400" dirty="0"/>
            </a:p>
          </p:txBody>
        </p:sp>
        <p:sp>
          <p:nvSpPr>
            <p:cNvPr id="135" name="橢圓 134">
              <a:extLst>
                <a:ext uri="{FF2B5EF4-FFF2-40B4-BE49-F238E27FC236}">
                  <a16:creationId xmlns:a16="http://schemas.microsoft.com/office/drawing/2014/main" id="{F53F7BFC-2AD3-4BC3-818B-7F2BAD955971}"/>
                </a:ext>
              </a:extLst>
            </p:cNvPr>
            <p:cNvSpPr/>
            <p:nvPr/>
          </p:nvSpPr>
          <p:spPr>
            <a:xfrm>
              <a:off x="9919412" y="27352738"/>
              <a:ext cx="197979" cy="29702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136" name="直線單箭頭接點 135">
            <a:extLst>
              <a:ext uri="{FF2B5EF4-FFF2-40B4-BE49-F238E27FC236}">
                <a16:creationId xmlns:a16="http://schemas.microsoft.com/office/drawing/2014/main" id="{C652E40C-5469-4EC1-8EAE-84D8438D2DFD}"/>
              </a:ext>
            </a:extLst>
          </p:cNvPr>
          <p:cNvCxnSpPr>
            <a:cxnSpLocks/>
            <a:stCxn id="113" idx="3"/>
            <a:endCxn id="135" idx="2"/>
          </p:cNvCxnSpPr>
          <p:nvPr/>
        </p:nvCxnSpPr>
        <p:spPr>
          <a:xfrm>
            <a:off x="10338230" y="9109556"/>
            <a:ext cx="209243" cy="1226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7" name="群組 136">
            <a:extLst>
              <a:ext uri="{FF2B5EF4-FFF2-40B4-BE49-F238E27FC236}">
                <a16:creationId xmlns:a16="http://schemas.microsoft.com/office/drawing/2014/main" id="{2AA0580C-B084-4DDD-A6F5-82819CE7C49B}"/>
              </a:ext>
            </a:extLst>
          </p:cNvPr>
          <p:cNvGrpSpPr/>
          <p:nvPr/>
        </p:nvGrpSpPr>
        <p:grpSpPr>
          <a:xfrm>
            <a:off x="1190968" y="3763298"/>
            <a:ext cx="6431490" cy="2857388"/>
            <a:chOff x="2211153" y="10305958"/>
            <a:chExt cx="9800534" cy="6579007"/>
          </a:xfrm>
        </p:grpSpPr>
        <p:sp>
          <p:nvSpPr>
            <p:cNvPr id="138" name="橢圓 137">
              <a:extLst>
                <a:ext uri="{FF2B5EF4-FFF2-40B4-BE49-F238E27FC236}">
                  <a16:creationId xmlns:a16="http://schemas.microsoft.com/office/drawing/2014/main" id="{2C201508-D91B-4A36-A680-537F0FEE2B1D}"/>
                </a:ext>
              </a:extLst>
            </p:cNvPr>
            <p:cNvSpPr/>
            <p:nvPr/>
          </p:nvSpPr>
          <p:spPr>
            <a:xfrm>
              <a:off x="7432227" y="10305958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9" name="橢圓 138">
              <a:extLst>
                <a:ext uri="{FF2B5EF4-FFF2-40B4-BE49-F238E27FC236}">
                  <a16:creationId xmlns:a16="http://schemas.microsoft.com/office/drawing/2014/main" id="{B4E3FF63-7FED-4FF7-9FE9-A92DBAF3C301}"/>
                </a:ext>
              </a:extLst>
            </p:cNvPr>
            <p:cNvSpPr/>
            <p:nvPr/>
          </p:nvSpPr>
          <p:spPr>
            <a:xfrm>
              <a:off x="5382761" y="11299302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0" name="橢圓 139">
              <a:extLst>
                <a:ext uri="{FF2B5EF4-FFF2-40B4-BE49-F238E27FC236}">
                  <a16:creationId xmlns:a16="http://schemas.microsoft.com/office/drawing/2014/main" id="{9479852A-3A26-4E72-AFE0-DA5FD9191434}"/>
                </a:ext>
              </a:extLst>
            </p:cNvPr>
            <p:cNvSpPr/>
            <p:nvPr/>
          </p:nvSpPr>
          <p:spPr>
            <a:xfrm>
              <a:off x="9546808" y="11299302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1" name="橢圓 140">
              <a:extLst>
                <a:ext uri="{FF2B5EF4-FFF2-40B4-BE49-F238E27FC236}">
                  <a16:creationId xmlns:a16="http://schemas.microsoft.com/office/drawing/2014/main" id="{61CEDB5E-ED10-4574-A2FA-2FEEA4DD1E1F}"/>
                </a:ext>
              </a:extLst>
            </p:cNvPr>
            <p:cNvSpPr/>
            <p:nvPr/>
          </p:nvSpPr>
          <p:spPr>
            <a:xfrm>
              <a:off x="4203148" y="12330315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2" name="橢圓 141">
              <a:extLst>
                <a:ext uri="{FF2B5EF4-FFF2-40B4-BE49-F238E27FC236}">
                  <a16:creationId xmlns:a16="http://schemas.microsoft.com/office/drawing/2014/main" id="{6EB6D4C3-5DB3-49B0-B0AD-1B6A83C280C6}"/>
                </a:ext>
              </a:extLst>
            </p:cNvPr>
            <p:cNvSpPr/>
            <p:nvPr/>
          </p:nvSpPr>
          <p:spPr>
            <a:xfrm>
              <a:off x="6405709" y="12330315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3" name="橢圓 142">
              <a:extLst>
                <a:ext uri="{FF2B5EF4-FFF2-40B4-BE49-F238E27FC236}">
                  <a16:creationId xmlns:a16="http://schemas.microsoft.com/office/drawing/2014/main" id="{EFBF3620-23EA-4162-9F0A-9A18575CCDE6}"/>
                </a:ext>
              </a:extLst>
            </p:cNvPr>
            <p:cNvSpPr/>
            <p:nvPr/>
          </p:nvSpPr>
          <p:spPr>
            <a:xfrm>
              <a:off x="8346161" y="12330315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4" name="橢圓 143">
              <a:extLst>
                <a:ext uri="{FF2B5EF4-FFF2-40B4-BE49-F238E27FC236}">
                  <a16:creationId xmlns:a16="http://schemas.microsoft.com/office/drawing/2014/main" id="{9EC3B191-2E14-48B2-86B5-21FABBD7A11C}"/>
                </a:ext>
              </a:extLst>
            </p:cNvPr>
            <p:cNvSpPr/>
            <p:nvPr/>
          </p:nvSpPr>
          <p:spPr>
            <a:xfrm>
              <a:off x="10609314" y="12330314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5" name="橢圓 144">
              <a:extLst>
                <a:ext uri="{FF2B5EF4-FFF2-40B4-BE49-F238E27FC236}">
                  <a16:creationId xmlns:a16="http://schemas.microsoft.com/office/drawing/2014/main" id="{56FD6644-F7B1-412B-95C1-C0473EAFC5EB}"/>
                </a:ext>
              </a:extLst>
            </p:cNvPr>
            <p:cNvSpPr/>
            <p:nvPr/>
          </p:nvSpPr>
          <p:spPr>
            <a:xfrm>
              <a:off x="3578675" y="13639920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6" name="橢圓 145">
              <a:extLst>
                <a:ext uri="{FF2B5EF4-FFF2-40B4-BE49-F238E27FC236}">
                  <a16:creationId xmlns:a16="http://schemas.microsoft.com/office/drawing/2014/main" id="{5CDE305F-D6E1-4256-AF50-37D55217CE72}"/>
                </a:ext>
              </a:extLst>
            </p:cNvPr>
            <p:cNvSpPr/>
            <p:nvPr/>
          </p:nvSpPr>
          <p:spPr>
            <a:xfrm>
              <a:off x="4851457" y="13639920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7" name="橢圓 146">
              <a:extLst>
                <a:ext uri="{FF2B5EF4-FFF2-40B4-BE49-F238E27FC236}">
                  <a16:creationId xmlns:a16="http://schemas.microsoft.com/office/drawing/2014/main" id="{BD02A5FF-2B4C-404A-8B01-F68CDA65D0F6}"/>
                </a:ext>
              </a:extLst>
            </p:cNvPr>
            <p:cNvSpPr/>
            <p:nvPr/>
          </p:nvSpPr>
          <p:spPr>
            <a:xfrm>
              <a:off x="5723744" y="13639920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8" name="橢圓 147">
              <a:extLst>
                <a:ext uri="{FF2B5EF4-FFF2-40B4-BE49-F238E27FC236}">
                  <a16:creationId xmlns:a16="http://schemas.microsoft.com/office/drawing/2014/main" id="{14DD2CE5-8E00-4742-AA86-6E530A5A863E}"/>
                </a:ext>
              </a:extLst>
            </p:cNvPr>
            <p:cNvSpPr/>
            <p:nvPr/>
          </p:nvSpPr>
          <p:spPr>
            <a:xfrm>
              <a:off x="6987613" y="13624667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9" name="橢圓 148">
              <a:extLst>
                <a:ext uri="{FF2B5EF4-FFF2-40B4-BE49-F238E27FC236}">
                  <a16:creationId xmlns:a16="http://schemas.microsoft.com/office/drawing/2014/main" id="{7E6E7003-199A-40A3-94DD-25F4FC33933F}"/>
                </a:ext>
              </a:extLst>
            </p:cNvPr>
            <p:cNvSpPr/>
            <p:nvPr/>
          </p:nvSpPr>
          <p:spPr>
            <a:xfrm>
              <a:off x="7769640" y="13614484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0" name="橢圓 149">
              <a:extLst>
                <a:ext uri="{FF2B5EF4-FFF2-40B4-BE49-F238E27FC236}">
                  <a16:creationId xmlns:a16="http://schemas.microsoft.com/office/drawing/2014/main" id="{BB75FB25-CC2D-4639-B291-E11AE1FCCCAD}"/>
                </a:ext>
              </a:extLst>
            </p:cNvPr>
            <p:cNvSpPr/>
            <p:nvPr/>
          </p:nvSpPr>
          <p:spPr>
            <a:xfrm>
              <a:off x="9083982" y="13549538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1" name="橢圓 150">
              <a:extLst>
                <a:ext uri="{FF2B5EF4-FFF2-40B4-BE49-F238E27FC236}">
                  <a16:creationId xmlns:a16="http://schemas.microsoft.com/office/drawing/2014/main" id="{C64ADE88-57AB-4D4E-9A71-7217113728CE}"/>
                </a:ext>
              </a:extLst>
            </p:cNvPr>
            <p:cNvSpPr/>
            <p:nvPr/>
          </p:nvSpPr>
          <p:spPr>
            <a:xfrm>
              <a:off x="9927349" y="13535096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2" name="橢圓 151">
              <a:extLst>
                <a:ext uri="{FF2B5EF4-FFF2-40B4-BE49-F238E27FC236}">
                  <a16:creationId xmlns:a16="http://schemas.microsoft.com/office/drawing/2014/main" id="{DE7512FF-FF6F-4504-B691-A41F51CEE8CB}"/>
                </a:ext>
              </a:extLst>
            </p:cNvPr>
            <p:cNvSpPr/>
            <p:nvPr/>
          </p:nvSpPr>
          <p:spPr>
            <a:xfrm>
              <a:off x="11329722" y="13535095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3" name="矩形: 圓角 152">
              <a:extLst>
                <a:ext uri="{FF2B5EF4-FFF2-40B4-BE49-F238E27FC236}">
                  <a16:creationId xmlns:a16="http://schemas.microsoft.com/office/drawing/2014/main" id="{66D3281F-48C7-4E2C-8420-652C0BF4A167}"/>
                </a:ext>
              </a:extLst>
            </p:cNvPr>
            <p:cNvSpPr/>
            <p:nvPr/>
          </p:nvSpPr>
          <p:spPr>
            <a:xfrm>
              <a:off x="4203147" y="12330314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4" name="矩形: 圓角 153">
              <a:extLst>
                <a:ext uri="{FF2B5EF4-FFF2-40B4-BE49-F238E27FC236}">
                  <a16:creationId xmlns:a16="http://schemas.microsoft.com/office/drawing/2014/main" id="{0F792EDD-A521-4819-B7F7-85ADD4D44E57}"/>
                </a:ext>
              </a:extLst>
            </p:cNvPr>
            <p:cNvSpPr/>
            <p:nvPr/>
          </p:nvSpPr>
          <p:spPr>
            <a:xfrm>
              <a:off x="6405709" y="12330314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5" name="矩形: 圓角 154">
              <a:extLst>
                <a:ext uri="{FF2B5EF4-FFF2-40B4-BE49-F238E27FC236}">
                  <a16:creationId xmlns:a16="http://schemas.microsoft.com/office/drawing/2014/main" id="{28C20F8B-FDD7-491A-A83C-DCDE6DFE1647}"/>
                </a:ext>
              </a:extLst>
            </p:cNvPr>
            <p:cNvSpPr/>
            <p:nvPr/>
          </p:nvSpPr>
          <p:spPr>
            <a:xfrm>
              <a:off x="8346161" y="12330314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矩形: 圓角 155">
              <a:extLst>
                <a:ext uri="{FF2B5EF4-FFF2-40B4-BE49-F238E27FC236}">
                  <a16:creationId xmlns:a16="http://schemas.microsoft.com/office/drawing/2014/main" id="{1E511BD0-A6C2-4814-800B-D223B997A450}"/>
                </a:ext>
              </a:extLst>
            </p:cNvPr>
            <p:cNvSpPr/>
            <p:nvPr/>
          </p:nvSpPr>
          <p:spPr>
            <a:xfrm>
              <a:off x="10609314" y="12330314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57" name="直線接點 156">
              <a:extLst>
                <a:ext uri="{FF2B5EF4-FFF2-40B4-BE49-F238E27FC236}">
                  <a16:creationId xmlns:a16="http://schemas.microsoft.com/office/drawing/2014/main" id="{9947B0F5-963A-4EA3-BF86-C71B83FE087C}"/>
                </a:ext>
              </a:extLst>
            </p:cNvPr>
            <p:cNvCxnSpPr>
              <a:cxnSpLocks/>
              <a:endCxn id="139" idx="7"/>
            </p:cNvCxnSpPr>
            <p:nvPr/>
          </p:nvCxnSpPr>
          <p:spPr>
            <a:xfrm flipH="1">
              <a:off x="5964855" y="10685929"/>
              <a:ext cx="1467372" cy="724664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8" name="直線接點 157">
              <a:extLst>
                <a:ext uri="{FF2B5EF4-FFF2-40B4-BE49-F238E27FC236}">
                  <a16:creationId xmlns:a16="http://schemas.microsoft.com/office/drawing/2014/main" id="{0E864A64-8640-417B-B6A5-E4858E4E8B10}"/>
                </a:ext>
              </a:extLst>
            </p:cNvPr>
            <p:cNvCxnSpPr>
              <a:cxnSpLocks/>
              <a:stCxn id="140" idx="1"/>
            </p:cNvCxnSpPr>
            <p:nvPr/>
          </p:nvCxnSpPr>
          <p:spPr>
            <a:xfrm flipH="1" flipV="1">
              <a:off x="8114192" y="10685929"/>
              <a:ext cx="1532488" cy="724664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9" name="直線接點 158">
              <a:extLst>
                <a:ext uri="{FF2B5EF4-FFF2-40B4-BE49-F238E27FC236}">
                  <a16:creationId xmlns:a16="http://schemas.microsoft.com/office/drawing/2014/main" id="{9613CD2D-53E4-482F-A43A-234C6CE43583}"/>
                </a:ext>
              </a:extLst>
            </p:cNvPr>
            <p:cNvCxnSpPr>
              <a:cxnSpLocks/>
              <a:stCxn id="156" idx="0"/>
              <a:endCxn id="140" idx="6"/>
            </p:cNvCxnSpPr>
            <p:nvPr/>
          </p:nvCxnSpPr>
          <p:spPr>
            <a:xfrm flipH="1" flipV="1">
              <a:off x="10228773" y="11679272"/>
              <a:ext cx="721524" cy="65104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0" name="直線接點 159">
              <a:extLst>
                <a:ext uri="{FF2B5EF4-FFF2-40B4-BE49-F238E27FC236}">
                  <a16:creationId xmlns:a16="http://schemas.microsoft.com/office/drawing/2014/main" id="{DE02E2D5-B29A-4218-A0BF-BF793886B1A0}"/>
                </a:ext>
              </a:extLst>
            </p:cNvPr>
            <p:cNvCxnSpPr>
              <a:cxnSpLocks/>
              <a:stCxn id="152" idx="0"/>
              <a:endCxn id="156" idx="3"/>
            </p:cNvCxnSpPr>
            <p:nvPr/>
          </p:nvCxnSpPr>
          <p:spPr>
            <a:xfrm flipH="1" flipV="1">
              <a:off x="11291279" y="12710285"/>
              <a:ext cx="379426" cy="82481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1" name="直線接點 160">
              <a:extLst>
                <a:ext uri="{FF2B5EF4-FFF2-40B4-BE49-F238E27FC236}">
                  <a16:creationId xmlns:a16="http://schemas.microsoft.com/office/drawing/2014/main" id="{F21F8556-EECB-43D2-91AC-1B05DC864837}"/>
                </a:ext>
              </a:extLst>
            </p:cNvPr>
            <p:cNvCxnSpPr>
              <a:cxnSpLocks/>
              <a:stCxn id="155" idx="0"/>
              <a:endCxn id="140" idx="2"/>
            </p:cNvCxnSpPr>
            <p:nvPr/>
          </p:nvCxnSpPr>
          <p:spPr>
            <a:xfrm flipV="1">
              <a:off x="8687144" y="11679272"/>
              <a:ext cx="859664" cy="65104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2" name="直線接點 161">
              <a:extLst>
                <a:ext uri="{FF2B5EF4-FFF2-40B4-BE49-F238E27FC236}">
                  <a16:creationId xmlns:a16="http://schemas.microsoft.com/office/drawing/2014/main" id="{D96ADC94-4984-42EB-8402-C976C10E5D80}"/>
                </a:ext>
              </a:extLst>
            </p:cNvPr>
            <p:cNvCxnSpPr>
              <a:cxnSpLocks/>
              <a:stCxn id="150" idx="0"/>
              <a:endCxn id="155" idx="3"/>
            </p:cNvCxnSpPr>
            <p:nvPr/>
          </p:nvCxnSpPr>
          <p:spPr>
            <a:xfrm flipH="1" flipV="1">
              <a:off x="9028126" y="12710284"/>
              <a:ext cx="396839" cy="839254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3" name="直線接點 162">
              <a:extLst>
                <a:ext uri="{FF2B5EF4-FFF2-40B4-BE49-F238E27FC236}">
                  <a16:creationId xmlns:a16="http://schemas.microsoft.com/office/drawing/2014/main" id="{BDFDB08D-DAED-40AA-97F5-BDECA01697AA}"/>
                </a:ext>
              </a:extLst>
            </p:cNvPr>
            <p:cNvCxnSpPr>
              <a:cxnSpLocks/>
              <a:stCxn id="151" idx="0"/>
            </p:cNvCxnSpPr>
            <p:nvPr/>
          </p:nvCxnSpPr>
          <p:spPr>
            <a:xfrm flipV="1">
              <a:off x="10268332" y="12672617"/>
              <a:ext cx="321203" cy="86248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4" name="直線接點 163">
              <a:extLst>
                <a:ext uri="{FF2B5EF4-FFF2-40B4-BE49-F238E27FC236}">
                  <a16:creationId xmlns:a16="http://schemas.microsoft.com/office/drawing/2014/main" id="{75D9BCF2-8E5F-4E80-85E4-BB94214A4795}"/>
                </a:ext>
              </a:extLst>
            </p:cNvPr>
            <p:cNvCxnSpPr>
              <a:cxnSpLocks/>
              <a:stCxn id="149" idx="0"/>
              <a:endCxn id="155" idx="1"/>
            </p:cNvCxnSpPr>
            <p:nvPr/>
          </p:nvCxnSpPr>
          <p:spPr>
            <a:xfrm flipV="1">
              <a:off x="8110622" y="12710284"/>
              <a:ext cx="235539" cy="904199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5" name="直線接點 164">
              <a:extLst>
                <a:ext uri="{FF2B5EF4-FFF2-40B4-BE49-F238E27FC236}">
                  <a16:creationId xmlns:a16="http://schemas.microsoft.com/office/drawing/2014/main" id="{3436F6C0-A9F5-43E5-91AD-F69B827B7442}"/>
                </a:ext>
              </a:extLst>
            </p:cNvPr>
            <p:cNvCxnSpPr>
              <a:cxnSpLocks/>
              <a:stCxn id="147" idx="0"/>
              <a:endCxn id="154" idx="1"/>
            </p:cNvCxnSpPr>
            <p:nvPr/>
          </p:nvCxnSpPr>
          <p:spPr>
            <a:xfrm flipV="1">
              <a:off x="6064727" y="12710284"/>
              <a:ext cx="340982" cy="929635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6" name="直線接點 165">
              <a:extLst>
                <a:ext uri="{FF2B5EF4-FFF2-40B4-BE49-F238E27FC236}">
                  <a16:creationId xmlns:a16="http://schemas.microsoft.com/office/drawing/2014/main" id="{B0979A96-2263-43C8-AE83-0CDF6192C2C4}"/>
                </a:ext>
              </a:extLst>
            </p:cNvPr>
            <p:cNvCxnSpPr>
              <a:cxnSpLocks/>
              <a:stCxn id="153" idx="0"/>
              <a:endCxn id="139" idx="2"/>
            </p:cNvCxnSpPr>
            <p:nvPr/>
          </p:nvCxnSpPr>
          <p:spPr>
            <a:xfrm flipV="1">
              <a:off x="4544130" y="11679273"/>
              <a:ext cx="838631" cy="65104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7" name="直線接點 166">
              <a:extLst>
                <a:ext uri="{FF2B5EF4-FFF2-40B4-BE49-F238E27FC236}">
                  <a16:creationId xmlns:a16="http://schemas.microsoft.com/office/drawing/2014/main" id="{47C21D97-EABD-4FB5-AE42-EDDDA186B1BA}"/>
                </a:ext>
              </a:extLst>
            </p:cNvPr>
            <p:cNvCxnSpPr>
              <a:cxnSpLocks/>
              <a:stCxn id="145" idx="0"/>
              <a:endCxn id="153" idx="1"/>
            </p:cNvCxnSpPr>
            <p:nvPr/>
          </p:nvCxnSpPr>
          <p:spPr>
            <a:xfrm flipV="1">
              <a:off x="3919658" y="12710284"/>
              <a:ext cx="283489" cy="92963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8" name="直線接點 167">
              <a:extLst>
                <a:ext uri="{FF2B5EF4-FFF2-40B4-BE49-F238E27FC236}">
                  <a16:creationId xmlns:a16="http://schemas.microsoft.com/office/drawing/2014/main" id="{6F6E22C2-BCDF-43A8-B123-A70599C6B58E}"/>
                </a:ext>
              </a:extLst>
            </p:cNvPr>
            <p:cNvCxnSpPr>
              <a:cxnSpLocks/>
              <a:stCxn id="146" idx="0"/>
              <a:endCxn id="153" idx="3"/>
            </p:cNvCxnSpPr>
            <p:nvPr/>
          </p:nvCxnSpPr>
          <p:spPr>
            <a:xfrm flipH="1" flipV="1">
              <a:off x="4885112" y="12710284"/>
              <a:ext cx="307327" cy="929636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9" name="直線接點 168">
              <a:extLst>
                <a:ext uri="{FF2B5EF4-FFF2-40B4-BE49-F238E27FC236}">
                  <a16:creationId xmlns:a16="http://schemas.microsoft.com/office/drawing/2014/main" id="{380D5DEE-E389-4371-B26D-481A0988D77A}"/>
                </a:ext>
              </a:extLst>
            </p:cNvPr>
            <p:cNvCxnSpPr>
              <a:cxnSpLocks/>
              <a:stCxn id="148" idx="0"/>
              <a:endCxn id="154" idx="3"/>
            </p:cNvCxnSpPr>
            <p:nvPr/>
          </p:nvCxnSpPr>
          <p:spPr>
            <a:xfrm flipH="1" flipV="1">
              <a:off x="7087674" y="12710284"/>
              <a:ext cx="240921" cy="914383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0" name="直線接點 169">
              <a:extLst>
                <a:ext uri="{FF2B5EF4-FFF2-40B4-BE49-F238E27FC236}">
                  <a16:creationId xmlns:a16="http://schemas.microsoft.com/office/drawing/2014/main" id="{134E86AD-00A5-4268-A423-137E4182E70E}"/>
                </a:ext>
              </a:extLst>
            </p:cNvPr>
            <p:cNvCxnSpPr>
              <a:cxnSpLocks/>
              <a:stCxn id="154" idx="0"/>
              <a:endCxn id="139" idx="6"/>
            </p:cNvCxnSpPr>
            <p:nvPr/>
          </p:nvCxnSpPr>
          <p:spPr>
            <a:xfrm flipH="1" flipV="1">
              <a:off x="6064726" y="11679273"/>
              <a:ext cx="681966" cy="65104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直線接點 170">
              <a:extLst>
                <a:ext uri="{FF2B5EF4-FFF2-40B4-BE49-F238E27FC236}">
                  <a16:creationId xmlns:a16="http://schemas.microsoft.com/office/drawing/2014/main" id="{FFA5B6B2-B80E-415A-9EF7-AF04F6E078E7}"/>
                </a:ext>
              </a:extLst>
            </p:cNvPr>
            <p:cNvCxnSpPr/>
            <p:nvPr/>
          </p:nvCxnSpPr>
          <p:spPr>
            <a:xfrm flipV="1">
              <a:off x="10358223" y="11679271"/>
              <a:ext cx="228600" cy="41278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2" name="直線接點 171">
              <a:extLst>
                <a:ext uri="{FF2B5EF4-FFF2-40B4-BE49-F238E27FC236}">
                  <a16:creationId xmlns:a16="http://schemas.microsoft.com/office/drawing/2014/main" id="{EB036042-E58C-4988-ACD4-790F215A1B80}"/>
                </a:ext>
              </a:extLst>
            </p:cNvPr>
            <p:cNvCxnSpPr/>
            <p:nvPr/>
          </p:nvCxnSpPr>
          <p:spPr>
            <a:xfrm flipV="1">
              <a:off x="10510623" y="11831671"/>
              <a:ext cx="228600" cy="41278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3" name="直線接點 172">
              <a:extLst>
                <a:ext uri="{FF2B5EF4-FFF2-40B4-BE49-F238E27FC236}">
                  <a16:creationId xmlns:a16="http://schemas.microsoft.com/office/drawing/2014/main" id="{B04F4E70-CF8F-4E74-9F01-884588BCEB2D}"/>
                </a:ext>
              </a:extLst>
            </p:cNvPr>
            <p:cNvCxnSpPr/>
            <p:nvPr/>
          </p:nvCxnSpPr>
          <p:spPr>
            <a:xfrm flipV="1">
              <a:off x="7017634" y="12969914"/>
              <a:ext cx="228600" cy="41278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4" name="直線接點 173">
              <a:extLst>
                <a:ext uri="{FF2B5EF4-FFF2-40B4-BE49-F238E27FC236}">
                  <a16:creationId xmlns:a16="http://schemas.microsoft.com/office/drawing/2014/main" id="{900B56B1-404D-4849-AB30-2078173772DD}"/>
                </a:ext>
              </a:extLst>
            </p:cNvPr>
            <p:cNvCxnSpPr/>
            <p:nvPr/>
          </p:nvCxnSpPr>
          <p:spPr>
            <a:xfrm flipV="1">
              <a:off x="7170034" y="13122314"/>
              <a:ext cx="228600" cy="41278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75" name="矩形: 圓角 174">
              <a:extLst>
                <a:ext uri="{FF2B5EF4-FFF2-40B4-BE49-F238E27FC236}">
                  <a16:creationId xmlns:a16="http://schemas.microsoft.com/office/drawing/2014/main" id="{D3B7A4D3-8226-45F7-BC67-AA453D1A1AC7}"/>
                </a:ext>
              </a:extLst>
            </p:cNvPr>
            <p:cNvSpPr/>
            <p:nvPr/>
          </p:nvSpPr>
          <p:spPr>
            <a:xfrm>
              <a:off x="9546807" y="11299302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矩形: 圓角 175">
              <a:extLst>
                <a:ext uri="{FF2B5EF4-FFF2-40B4-BE49-F238E27FC236}">
                  <a16:creationId xmlns:a16="http://schemas.microsoft.com/office/drawing/2014/main" id="{5593E234-3F11-4303-8FB5-26C7AC9EE87B}"/>
                </a:ext>
              </a:extLst>
            </p:cNvPr>
            <p:cNvSpPr/>
            <p:nvPr/>
          </p:nvSpPr>
          <p:spPr>
            <a:xfrm>
              <a:off x="5402540" y="11338847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7" name="橢圓 176">
              <a:extLst>
                <a:ext uri="{FF2B5EF4-FFF2-40B4-BE49-F238E27FC236}">
                  <a16:creationId xmlns:a16="http://schemas.microsoft.com/office/drawing/2014/main" id="{FC8659FA-77FF-4F0A-9D34-1F513A9804C5}"/>
                </a:ext>
              </a:extLst>
            </p:cNvPr>
            <p:cNvSpPr/>
            <p:nvPr/>
          </p:nvSpPr>
          <p:spPr>
            <a:xfrm>
              <a:off x="2896710" y="14882472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8" name="橢圓 177">
              <a:extLst>
                <a:ext uri="{FF2B5EF4-FFF2-40B4-BE49-F238E27FC236}">
                  <a16:creationId xmlns:a16="http://schemas.microsoft.com/office/drawing/2014/main" id="{C5D92000-AE8C-4A38-AFAF-0C62F7064357}"/>
                </a:ext>
              </a:extLst>
            </p:cNvPr>
            <p:cNvSpPr/>
            <p:nvPr/>
          </p:nvSpPr>
          <p:spPr>
            <a:xfrm>
              <a:off x="4260640" y="14882472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9" name="橢圓 178">
              <a:extLst>
                <a:ext uri="{FF2B5EF4-FFF2-40B4-BE49-F238E27FC236}">
                  <a16:creationId xmlns:a16="http://schemas.microsoft.com/office/drawing/2014/main" id="{2C89D187-68AB-42EF-96E7-4D145476FD0A}"/>
                </a:ext>
              </a:extLst>
            </p:cNvPr>
            <p:cNvSpPr/>
            <p:nvPr/>
          </p:nvSpPr>
          <p:spPr>
            <a:xfrm>
              <a:off x="5138193" y="14919315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0" name="橢圓 179">
              <a:extLst>
                <a:ext uri="{FF2B5EF4-FFF2-40B4-BE49-F238E27FC236}">
                  <a16:creationId xmlns:a16="http://schemas.microsoft.com/office/drawing/2014/main" id="{1AB9DC97-CC7F-4DB5-A10E-6C729C2C8C2E}"/>
                </a:ext>
              </a:extLst>
            </p:cNvPr>
            <p:cNvSpPr/>
            <p:nvPr/>
          </p:nvSpPr>
          <p:spPr>
            <a:xfrm>
              <a:off x="7170034" y="14857158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1" name="橢圓 180">
              <a:extLst>
                <a:ext uri="{FF2B5EF4-FFF2-40B4-BE49-F238E27FC236}">
                  <a16:creationId xmlns:a16="http://schemas.microsoft.com/office/drawing/2014/main" id="{BCFD5A7B-5E81-4155-B01A-50B47E6398EC}"/>
                </a:ext>
              </a:extLst>
            </p:cNvPr>
            <p:cNvSpPr/>
            <p:nvPr/>
          </p:nvSpPr>
          <p:spPr>
            <a:xfrm>
              <a:off x="8539453" y="14827282"/>
              <a:ext cx="681965" cy="75994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2" name="矩形: 圓角 181">
              <a:extLst>
                <a:ext uri="{FF2B5EF4-FFF2-40B4-BE49-F238E27FC236}">
                  <a16:creationId xmlns:a16="http://schemas.microsoft.com/office/drawing/2014/main" id="{625B3CCC-C8AA-49DA-BF91-B5CBB3A1CD56}"/>
                </a:ext>
              </a:extLst>
            </p:cNvPr>
            <p:cNvSpPr/>
            <p:nvPr/>
          </p:nvSpPr>
          <p:spPr>
            <a:xfrm>
              <a:off x="2211153" y="16125024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3" name="矩形: 圓角 182">
              <a:extLst>
                <a:ext uri="{FF2B5EF4-FFF2-40B4-BE49-F238E27FC236}">
                  <a16:creationId xmlns:a16="http://schemas.microsoft.com/office/drawing/2014/main" id="{ABB5A02D-4A14-4D2A-8DFF-463C4EDC6B24}"/>
                </a:ext>
              </a:extLst>
            </p:cNvPr>
            <p:cNvSpPr/>
            <p:nvPr/>
          </p:nvSpPr>
          <p:spPr>
            <a:xfrm>
              <a:off x="3549929" y="16125023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4" name="矩形: 圓角 183">
              <a:extLst>
                <a:ext uri="{FF2B5EF4-FFF2-40B4-BE49-F238E27FC236}">
                  <a16:creationId xmlns:a16="http://schemas.microsoft.com/office/drawing/2014/main" id="{EAC082AF-271C-4A80-974C-D348D5E36055}"/>
                </a:ext>
              </a:extLst>
            </p:cNvPr>
            <p:cNvSpPr/>
            <p:nvPr/>
          </p:nvSpPr>
          <p:spPr>
            <a:xfrm>
              <a:off x="4544129" y="16125023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5" name="矩形: 圓角 184">
              <a:extLst>
                <a:ext uri="{FF2B5EF4-FFF2-40B4-BE49-F238E27FC236}">
                  <a16:creationId xmlns:a16="http://schemas.microsoft.com/office/drawing/2014/main" id="{A66BBF30-E087-460B-B252-C0017EB92D9B}"/>
                </a:ext>
              </a:extLst>
            </p:cNvPr>
            <p:cNvSpPr/>
            <p:nvPr/>
          </p:nvSpPr>
          <p:spPr>
            <a:xfrm>
              <a:off x="6522306" y="16125023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6" name="矩形: 圓角 185">
              <a:extLst>
                <a:ext uri="{FF2B5EF4-FFF2-40B4-BE49-F238E27FC236}">
                  <a16:creationId xmlns:a16="http://schemas.microsoft.com/office/drawing/2014/main" id="{8E576F3A-1E29-4824-A3B5-AA30D2BB1D5D}"/>
                </a:ext>
              </a:extLst>
            </p:cNvPr>
            <p:cNvSpPr/>
            <p:nvPr/>
          </p:nvSpPr>
          <p:spPr>
            <a:xfrm>
              <a:off x="8003545" y="16086465"/>
              <a:ext cx="681965" cy="759941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87" name="直線接點 186">
              <a:extLst>
                <a:ext uri="{FF2B5EF4-FFF2-40B4-BE49-F238E27FC236}">
                  <a16:creationId xmlns:a16="http://schemas.microsoft.com/office/drawing/2014/main" id="{A905E4A5-9170-4C45-9477-F5CE9C24533C}"/>
                </a:ext>
              </a:extLst>
            </p:cNvPr>
            <p:cNvCxnSpPr>
              <a:cxnSpLocks/>
              <a:stCxn id="177" idx="0"/>
              <a:endCxn id="145" idx="2"/>
            </p:cNvCxnSpPr>
            <p:nvPr/>
          </p:nvCxnSpPr>
          <p:spPr>
            <a:xfrm flipV="1">
              <a:off x="3237693" y="14019891"/>
              <a:ext cx="340982" cy="86258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8" name="直線接點 187">
              <a:extLst>
                <a:ext uri="{FF2B5EF4-FFF2-40B4-BE49-F238E27FC236}">
                  <a16:creationId xmlns:a16="http://schemas.microsoft.com/office/drawing/2014/main" id="{56E3C4E4-3BB6-4602-9618-D543302B900D}"/>
                </a:ext>
              </a:extLst>
            </p:cNvPr>
            <p:cNvCxnSpPr>
              <a:cxnSpLocks/>
              <a:endCxn id="177" idx="2"/>
            </p:cNvCxnSpPr>
            <p:nvPr/>
          </p:nvCxnSpPr>
          <p:spPr>
            <a:xfrm flipV="1">
              <a:off x="2626180" y="15262443"/>
              <a:ext cx="270530" cy="86258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9" name="直線接點 188">
              <a:extLst>
                <a:ext uri="{FF2B5EF4-FFF2-40B4-BE49-F238E27FC236}">
                  <a16:creationId xmlns:a16="http://schemas.microsoft.com/office/drawing/2014/main" id="{427CCE52-E0A1-4DDC-81B6-12BD754BF53A}"/>
                </a:ext>
              </a:extLst>
            </p:cNvPr>
            <p:cNvCxnSpPr>
              <a:cxnSpLocks/>
              <a:stCxn id="178" idx="0"/>
              <a:endCxn id="145" idx="6"/>
            </p:cNvCxnSpPr>
            <p:nvPr/>
          </p:nvCxnSpPr>
          <p:spPr>
            <a:xfrm flipH="1" flipV="1">
              <a:off x="4260640" y="14019891"/>
              <a:ext cx="340983" cy="862581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0" name="直線接點 189">
              <a:extLst>
                <a:ext uri="{FF2B5EF4-FFF2-40B4-BE49-F238E27FC236}">
                  <a16:creationId xmlns:a16="http://schemas.microsoft.com/office/drawing/2014/main" id="{A4ACCD4B-2B12-46D0-96AD-9621934E459A}"/>
                </a:ext>
              </a:extLst>
            </p:cNvPr>
            <p:cNvCxnSpPr>
              <a:cxnSpLocks/>
              <a:stCxn id="179" idx="0"/>
              <a:endCxn id="147" idx="2"/>
            </p:cNvCxnSpPr>
            <p:nvPr/>
          </p:nvCxnSpPr>
          <p:spPr>
            <a:xfrm flipV="1">
              <a:off x="5479176" y="14019891"/>
              <a:ext cx="244568" cy="899424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1" name="直線接點 190">
              <a:extLst>
                <a:ext uri="{FF2B5EF4-FFF2-40B4-BE49-F238E27FC236}">
                  <a16:creationId xmlns:a16="http://schemas.microsoft.com/office/drawing/2014/main" id="{0910A808-D9AB-43A1-9DE3-FDD8B16E7591}"/>
                </a:ext>
              </a:extLst>
            </p:cNvPr>
            <p:cNvCxnSpPr>
              <a:cxnSpLocks/>
              <a:stCxn id="180" idx="0"/>
              <a:endCxn id="149" idx="2"/>
            </p:cNvCxnSpPr>
            <p:nvPr/>
          </p:nvCxnSpPr>
          <p:spPr>
            <a:xfrm flipV="1">
              <a:off x="7511017" y="13994455"/>
              <a:ext cx="258623" cy="862703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2" name="直線接點 191">
              <a:extLst>
                <a:ext uri="{FF2B5EF4-FFF2-40B4-BE49-F238E27FC236}">
                  <a16:creationId xmlns:a16="http://schemas.microsoft.com/office/drawing/2014/main" id="{0CD79CBC-009B-44C4-9842-DE2AFF75689D}"/>
                </a:ext>
              </a:extLst>
            </p:cNvPr>
            <p:cNvCxnSpPr>
              <a:cxnSpLocks/>
              <a:stCxn id="183" idx="0"/>
              <a:endCxn id="177" idx="6"/>
            </p:cNvCxnSpPr>
            <p:nvPr/>
          </p:nvCxnSpPr>
          <p:spPr>
            <a:xfrm flipH="1" flipV="1">
              <a:off x="3578675" y="15262443"/>
              <a:ext cx="312237" cy="862580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3" name="直線接點 192">
              <a:extLst>
                <a:ext uri="{FF2B5EF4-FFF2-40B4-BE49-F238E27FC236}">
                  <a16:creationId xmlns:a16="http://schemas.microsoft.com/office/drawing/2014/main" id="{AF85B538-EA47-48A0-83B4-B260733F8056}"/>
                </a:ext>
              </a:extLst>
            </p:cNvPr>
            <p:cNvCxnSpPr>
              <a:cxnSpLocks/>
              <a:stCxn id="184" idx="0"/>
              <a:endCxn id="179" idx="2"/>
            </p:cNvCxnSpPr>
            <p:nvPr/>
          </p:nvCxnSpPr>
          <p:spPr>
            <a:xfrm flipV="1">
              <a:off x="4885112" y="15299286"/>
              <a:ext cx="253081" cy="825737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4" name="直線接點 193">
              <a:extLst>
                <a:ext uri="{FF2B5EF4-FFF2-40B4-BE49-F238E27FC236}">
                  <a16:creationId xmlns:a16="http://schemas.microsoft.com/office/drawing/2014/main" id="{AAEC2E0C-3C41-4D2B-BD8C-104135265725}"/>
                </a:ext>
              </a:extLst>
            </p:cNvPr>
            <p:cNvCxnSpPr>
              <a:cxnSpLocks/>
              <a:stCxn id="185" idx="0"/>
              <a:endCxn id="180" idx="2"/>
            </p:cNvCxnSpPr>
            <p:nvPr/>
          </p:nvCxnSpPr>
          <p:spPr>
            <a:xfrm flipV="1">
              <a:off x="6863289" y="15237129"/>
              <a:ext cx="306745" cy="887894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5" name="直線接點 194">
              <a:extLst>
                <a:ext uri="{FF2B5EF4-FFF2-40B4-BE49-F238E27FC236}">
                  <a16:creationId xmlns:a16="http://schemas.microsoft.com/office/drawing/2014/main" id="{1ADAB152-7830-4AF1-8B34-D182D1ACF956}"/>
                </a:ext>
              </a:extLst>
            </p:cNvPr>
            <p:cNvCxnSpPr>
              <a:cxnSpLocks/>
              <a:stCxn id="181" idx="0"/>
              <a:endCxn id="150" idx="2"/>
            </p:cNvCxnSpPr>
            <p:nvPr/>
          </p:nvCxnSpPr>
          <p:spPr>
            <a:xfrm flipV="1">
              <a:off x="8880436" y="13929509"/>
              <a:ext cx="203546" cy="897773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直線接點 195">
              <a:extLst>
                <a:ext uri="{FF2B5EF4-FFF2-40B4-BE49-F238E27FC236}">
                  <a16:creationId xmlns:a16="http://schemas.microsoft.com/office/drawing/2014/main" id="{A411ED4A-3C35-4734-ADC3-BA1869AA8794}"/>
                </a:ext>
              </a:extLst>
            </p:cNvPr>
            <p:cNvCxnSpPr>
              <a:cxnSpLocks/>
              <a:stCxn id="186" idx="0"/>
              <a:endCxn id="181" idx="2"/>
            </p:cNvCxnSpPr>
            <p:nvPr/>
          </p:nvCxnSpPr>
          <p:spPr>
            <a:xfrm flipV="1">
              <a:off x="8344528" y="15207253"/>
              <a:ext cx="194925" cy="87921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7" name="直線接點 196">
              <a:extLst>
                <a:ext uri="{FF2B5EF4-FFF2-40B4-BE49-F238E27FC236}">
                  <a16:creationId xmlns:a16="http://schemas.microsoft.com/office/drawing/2014/main" id="{CB1B70EB-D3EF-47AF-88DA-E511B5B51DB6}"/>
                </a:ext>
              </a:extLst>
            </p:cNvPr>
            <p:cNvCxnSpPr/>
            <p:nvPr/>
          </p:nvCxnSpPr>
          <p:spPr>
            <a:xfrm flipV="1">
              <a:off x="4248062" y="14183090"/>
              <a:ext cx="228600" cy="41278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8" name="直線接點 197">
              <a:extLst>
                <a:ext uri="{FF2B5EF4-FFF2-40B4-BE49-F238E27FC236}">
                  <a16:creationId xmlns:a16="http://schemas.microsoft.com/office/drawing/2014/main" id="{8AFC135C-AAD1-4B74-866F-8BA3F1AFE750}"/>
                </a:ext>
              </a:extLst>
            </p:cNvPr>
            <p:cNvCxnSpPr/>
            <p:nvPr/>
          </p:nvCxnSpPr>
          <p:spPr>
            <a:xfrm flipV="1">
              <a:off x="4400462" y="14335490"/>
              <a:ext cx="228600" cy="412782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99" name="文字方塊 198">
            <a:extLst>
              <a:ext uri="{FF2B5EF4-FFF2-40B4-BE49-F238E27FC236}">
                <a16:creationId xmlns:a16="http://schemas.microsoft.com/office/drawing/2014/main" id="{DFACF40C-EB34-4745-AAE8-675CAF066255}"/>
              </a:ext>
            </a:extLst>
          </p:cNvPr>
          <p:cNvSpPr txBox="1"/>
          <p:nvPr/>
        </p:nvSpPr>
        <p:spPr>
          <a:xfrm>
            <a:off x="7684831" y="5573548"/>
            <a:ext cx="128452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max</a:t>
            </a:r>
            <a:endParaRPr lang="zh-TW" altLang="en-US" sz="2800" dirty="0"/>
          </a:p>
        </p:txBody>
      </p:sp>
      <p:sp>
        <p:nvSpPr>
          <p:cNvPr id="200" name="文字方塊 199">
            <a:extLst>
              <a:ext uri="{FF2B5EF4-FFF2-40B4-BE49-F238E27FC236}">
                <a16:creationId xmlns:a16="http://schemas.microsoft.com/office/drawing/2014/main" id="{99F44DBF-6450-435C-9BD9-241ADED6EDA5}"/>
              </a:ext>
            </a:extLst>
          </p:cNvPr>
          <p:cNvSpPr txBox="1"/>
          <p:nvPr/>
        </p:nvSpPr>
        <p:spPr>
          <a:xfrm>
            <a:off x="7693682" y="6115586"/>
            <a:ext cx="128452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min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340391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Solution(2/2)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3865198-B0F0-486F-BCC3-FE9024D35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054" y="1759772"/>
            <a:ext cx="8328886" cy="5436158"/>
          </a:xfrm>
        </p:spPr>
        <p:txBody>
          <a:bodyPr>
            <a:normAutofit/>
          </a:bodyPr>
          <a:lstStyle/>
          <a:p>
            <a:pPr mar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	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由於規則的改變，需針對不同的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pattern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加上不一樣的分數，以利負值極大法的剪枝。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Ex.</a:t>
            </a: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   利用以上方法建構出一個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tree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search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的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AI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五子棋，與其下棋，觀察結果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</p:txBody>
      </p:sp>
      <p:graphicFrame>
        <p:nvGraphicFramePr>
          <p:cNvPr id="108" name="表格 107">
            <a:extLst>
              <a:ext uri="{FF2B5EF4-FFF2-40B4-BE49-F238E27FC236}">
                <a16:creationId xmlns:a16="http://schemas.microsoft.com/office/drawing/2014/main" id="{88298818-1F26-41DB-A298-C6DED99E9D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23608"/>
              </p:ext>
            </p:extLst>
          </p:nvPr>
        </p:nvGraphicFramePr>
        <p:xfrm>
          <a:off x="-540169" y="3781583"/>
          <a:ext cx="4753792" cy="1086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224">
                  <a:extLst>
                    <a:ext uri="{9D8B030D-6E8A-4147-A177-3AD203B41FA5}">
                      <a16:colId xmlns:a16="http://schemas.microsoft.com/office/drawing/2014/main" val="312291726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445903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4626969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8383861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391601556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406677408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11856173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572870158"/>
                    </a:ext>
                  </a:extLst>
                </a:gridCol>
              </a:tblGrid>
              <a:tr h="54307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6848190"/>
                  </a:ext>
                </a:extLst>
              </a:tr>
              <a:tr h="54307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024734"/>
                  </a:ext>
                </a:extLst>
              </a:tr>
            </a:tbl>
          </a:graphicData>
        </a:graphic>
      </p:graphicFrame>
      <p:sp>
        <p:nvSpPr>
          <p:cNvPr id="109" name="橢圓 108">
            <a:extLst>
              <a:ext uri="{FF2B5EF4-FFF2-40B4-BE49-F238E27FC236}">
                <a16:creationId xmlns:a16="http://schemas.microsoft.com/office/drawing/2014/main" id="{D787D8BA-02C0-4E13-B5A3-4F2852EC68FA}"/>
              </a:ext>
            </a:extLst>
          </p:cNvPr>
          <p:cNvSpPr/>
          <p:nvPr/>
        </p:nvSpPr>
        <p:spPr>
          <a:xfrm>
            <a:off x="1497851" y="4252397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0" name="橢圓 109">
            <a:extLst>
              <a:ext uri="{FF2B5EF4-FFF2-40B4-BE49-F238E27FC236}">
                <a16:creationId xmlns:a16="http://schemas.microsoft.com/office/drawing/2014/main" id="{7B092419-F6F6-41C9-BFE5-2665A9F589CA}"/>
              </a:ext>
            </a:extLst>
          </p:cNvPr>
          <p:cNvSpPr/>
          <p:nvPr/>
        </p:nvSpPr>
        <p:spPr>
          <a:xfrm>
            <a:off x="1000895" y="4252397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1" name="橢圓 110">
            <a:extLst>
              <a:ext uri="{FF2B5EF4-FFF2-40B4-BE49-F238E27FC236}">
                <a16:creationId xmlns:a16="http://schemas.microsoft.com/office/drawing/2014/main" id="{F8950015-AE4A-483D-8F7F-4EF85E7E35A8}"/>
              </a:ext>
            </a:extLst>
          </p:cNvPr>
          <p:cNvSpPr/>
          <p:nvPr/>
        </p:nvSpPr>
        <p:spPr>
          <a:xfrm>
            <a:off x="2564427" y="4257522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2" name="橢圓 111">
            <a:extLst>
              <a:ext uri="{FF2B5EF4-FFF2-40B4-BE49-F238E27FC236}">
                <a16:creationId xmlns:a16="http://schemas.microsoft.com/office/drawing/2014/main" id="{C2BDD5F6-BC22-4E1A-9A9A-59FCE0528A3E}"/>
              </a:ext>
            </a:extLst>
          </p:cNvPr>
          <p:cNvSpPr/>
          <p:nvPr/>
        </p:nvSpPr>
        <p:spPr>
          <a:xfrm>
            <a:off x="2031139" y="4261078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13" name="表格 112">
            <a:extLst>
              <a:ext uri="{FF2B5EF4-FFF2-40B4-BE49-F238E27FC236}">
                <a16:creationId xmlns:a16="http://schemas.microsoft.com/office/drawing/2014/main" id="{9D241AFB-A54E-46AD-B0C1-B655ED1458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4844561"/>
              </p:ext>
            </p:extLst>
          </p:nvPr>
        </p:nvGraphicFramePr>
        <p:xfrm>
          <a:off x="3719104" y="2885923"/>
          <a:ext cx="4753792" cy="1086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224">
                  <a:extLst>
                    <a:ext uri="{9D8B030D-6E8A-4147-A177-3AD203B41FA5}">
                      <a16:colId xmlns:a16="http://schemas.microsoft.com/office/drawing/2014/main" val="312291726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445903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4626969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8383861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391601556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406677408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11856173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572870158"/>
                    </a:ext>
                  </a:extLst>
                </a:gridCol>
              </a:tblGrid>
              <a:tr h="54307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6848190"/>
                  </a:ext>
                </a:extLst>
              </a:tr>
              <a:tr h="54307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024734"/>
                  </a:ext>
                </a:extLst>
              </a:tr>
            </a:tbl>
          </a:graphicData>
        </a:graphic>
      </p:graphicFrame>
      <p:sp>
        <p:nvSpPr>
          <p:cNvPr id="114" name="橢圓 113">
            <a:extLst>
              <a:ext uri="{FF2B5EF4-FFF2-40B4-BE49-F238E27FC236}">
                <a16:creationId xmlns:a16="http://schemas.microsoft.com/office/drawing/2014/main" id="{C46C9E45-47A1-4695-8CC3-6CC69A495565}"/>
              </a:ext>
            </a:extLst>
          </p:cNvPr>
          <p:cNvSpPr/>
          <p:nvPr/>
        </p:nvSpPr>
        <p:spPr>
          <a:xfrm>
            <a:off x="5757124" y="3356737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5" name="橢圓 114">
            <a:extLst>
              <a:ext uri="{FF2B5EF4-FFF2-40B4-BE49-F238E27FC236}">
                <a16:creationId xmlns:a16="http://schemas.microsoft.com/office/drawing/2014/main" id="{AA196D00-E177-4969-B76C-12C78146EA71}"/>
              </a:ext>
            </a:extLst>
          </p:cNvPr>
          <p:cNvSpPr/>
          <p:nvPr/>
        </p:nvSpPr>
        <p:spPr>
          <a:xfrm>
            <a:off x="5260168" y="3356737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6" name="橢圓 115">
            <a:extLst>
              <a:ext uri="{FF2B5EF4-FFF2-40B4-BE49-F238E27FC236}">
                <a16:creationId xmlns:a16="http://schemas.microsoft.com/office/drawing/2014/main" id="{E920D2E0-E338-4133-8311-2C1575BBF625}"/>
              </a:ext>
            </a:extLst>
          </p:cNvPr>
          <p:cNvSpPr/>
          <p:nvPr/>
        </p:nvSpPr>
        <p:spPr>
          <a:xfrm>
            <a:off x="6823700" y="3361862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7" name="橢圓 116">
            <a:extLst>
              <a:ext uri="{FF2B5EF4-FFF2-40B4-BE49-F238E27FC236}">
                <a16:creationId xmlns:a16="http://schemas.microsoft.com/office/drawing/2014/main" id="{A6F12C5C-A10D-430A-B781-EE7D5E87FBCE}"/>
              </a:ext>
            </a:extLst>
          </p:cNvPr>
          <p:cNvSpPr/>
          <p:nvPr/>
        </p:nvSpPr>
        <p:spPr>
          <a:xfrm>
            <a:off x="6290412" y="3365418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18" name="表格 117">
            <a:extLst>
              <a:ext uri="{FF2B5EF4-FFF2-40B4-BE49-F238E27FC236}">
                <a16:creationId xmlns:a16="http://schemas.microsoft.com/office/drawing/2014/main" id="{9285699D-38FB-4AE6-90B9-75AFFF3C8A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173152"/>
              </p:ext>
            </p:extLst>
          </p:nvPr>
        </p:nvGraphicFramePr>
        <p:xfrm>
          <a:off x="3746942" y="4650723"/>
          <a:ext cx="4753792" cy="1086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224">
                  <a:extLst>
                    <a:ext uri="{9D8B030D-6E8A-4147-A177-3AD203B41FA5}">
                      <a16:colId xmlns:a16="http://schemas.microsoft.com/office/drawing/2014/main" val="312291726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445903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4626969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918383861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3916015562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2406677408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1185617390"/>
                    </a:ext>
                  </a:extLst>
                </a:gridCol>
                <a:gridCol w="594224">
                  <a:extLst>
                    <a:ext uri="{9D8B030D-6E8A-4147-A177-3AD203B41FA5}">
                      <a16:colId xmlns:a16="http://schemas.microsoft.com/office/drawing/2014/main" val="572870158"/>
                    </a:ext>
                  </a:extLst>
                </a:gridCol>
              </a:tblGrid>
              <a:tr h="543077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6848190"/>
                  </a:ext>
                </a:extLst>
              </a:tr>
              <a:tr h="543077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024734"/>
                  </a:ext>
                </a:extLst>
              </a:tr>
            </a:tbl>
          </a:graphicData>
        </a:graphic>
      </p:graphicFrame>
      <p:sp>
        <p:nvSpPr>
          <p:cNvPr id="119" name="橢圓 118">
            <a:extLst>
              <a:ext uri="{FF2B5EF4-FFF2-40B4-BE49-F238E27FC236}">
                <a16:creationId xmlns:a16="http://schemas.microsoft.com/office/drawing/2014/main" id="{E6FD23F0-AD8B-41E8-A583-F3859D1B4DC7}"/>
              </a:ext>
            </a:extLst>
          </p:cNvPr>
          <p:cNvSpPr/>
          <p:nvPr/>
        </p:nvSpPr>
        <p:spPr>
          <a:xfrm>
            <a:off x="5784962" y="5121537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0" name="橢圓 119">
            <a:extLst>
              <a:ext uri="{FF2B5EF4-FFF2-40B4-BE49-F238E27FC236}">
                <a16:creationId xmlns:a16="http://schemas.microsoft.com/office/drawing/2014/main" id="{51AE2131-3889-4030-A74F-E6FA42E6EE60}"/>
              </a:ext>
            </a:extLst>
          </p:cNvPr>
          <p:cNvSpPr/>
          <p:nvPr/>
        </p:nvSpPr>
        <p:spPr>
          <a:xfrm>
            <a:off x="5288006" y="5121537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1" name="橢圓 120">
            <a:extLst>
              <a:ext uri="{FF2B5EF4-FFF2-40B4-BE49-F238E27FC236}">
                <a16:creationId xmlns:a16="http://schemas.microsoft.com/office/drawing/2014/main" id="{0C130112-C3DE-4ED5-A65E-1E1FDAB94379}"/>
              </a:ext>
            </a:extLst>
          </p:cNvPr>
          <p:cNvSpPr/>
          <p:nvPr/>
        </p:nvSpPr>
        <p:spPr>
          <a:xfrm>
            <a:off x="6851538" y="5126662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2" name="橢圓 121">
            <a:extLst>
              <a:ext uri="{FF2B5EF4-FFF2-40B4-BE49-F238E27FC236}">
                <a16:creationId xmlns:a16="http://schemas.microsoft.com/office/drawing/2014/main" id="{34D50D9F-4967-403A-881F-DF78F2452195}"/>
              </a:ext>
            </a:extLst>
          </p:cNvPr>
          <p:cNvSpPr/>
          <p:nvPr/>
        </p:nvSpPr>
        <p:spPr>
          <a:xfrm>
            <a:off x="6318250" y="5130218"/>
            <a:ext cx="404429" cy="39340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3" name="橢圓 122">
            <a:extLst>
              <a:ext uri="{FF2B5EF4-FFF2-40B4-BE49-F238E27FC236}">
                <a16:creationId xmlns:a16="http://schemas.microsoft.com/office/drawing/2014/main" id="{EF95F9F2-F49F-42F0-8C24-EAAF8F984DA7}"/>
              </a:ext>
            </a:extLst>
          </p:cNvPr>
          <p:cNvSpPr/>
          <p:nvPr/>
        </p:nvSpPr>
        <p:spPr>
          <a:xfrm>
            <a:off x="7371861" y="3353621"/>
            <a:ext cx="404429" cy="3934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4" name="橢圓 123">
            <a:extLst>
              <a:ext uri="{FF2B5EF4-FFF2-40B4-BE49-F238E27FC236}">
                <a16:creationId xmlns:a16="http://schemas.microsoft.com/office/drawing/2014/main" id="{44FE2F62-12E5-4C7C-B106-4F9B78859026}"/>
              </a:ext>
            </a:extLst>
          </p:cNvPr>
          <p:cNvSpPr/>
          <p:nvPr/>
        </p:nvSpPr>
        <p:spPr>
          <a:xfrm>
            <a:off x="7348494" y="5097648"/>
            <a:ext cx="404429" cy="3934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橢圓 124">
            <a:extLst>
              <a:ext uri="{FF2B5EF4-FFF2-40B4-BE49-F238E27FC236}">
                <a16:creationId xmlns:a16="http://schemas.microsoft.com/office/drawing/2014/main" id="{4C9B0DE6-77D2-4EB9-AD5C-F7D25AD11029}"/>
              </a:ext>
            </a:extLst>
          </p:cNvPr>
          <p:cNvSpPr/>
          <p:nvPr/>
        </p:nvSpPr>
        <p:spPr>
          <a:xfrm>
            <a:off x="4850157" y="5130218"/>
            <a:ext cx="404429" cy="3934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6" name="直線單箭頭接點 125">
            <a:extLst>
              <a:ext uri="{FF2B5EF4-FFF2-40B4-BE49-F238E27FC236}">
                <a16:creationId xmlns:a16="http://schemas.microsoft.com/office/drawing/2014/main" id="{A212443A-1840-4F35-A298-A1F980DC57B7}"/>
              </a:ext>
            </a:extLst>
          </p:cNvPr>
          <p:cNvCxnSpPr>
            <a:cxnSpLocks/>
            <a:stCxn id="108" idx="3"/>
            <a:endCxn id="113" idx="1"/>
          </p:cNvCxnSpPr>
          <p:nvPr/>
        </p:nvCxnSpPr>
        <p:spPr>
          <a:xfrm flipH="1" flipV="1">
            <a:off x="3719104" y="3429000"/>
            <a:ext cx="494519" cy="8956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線單箭頭接點 126">
            <a:extLst>
              <a:ext uri="{FF2B5EF4-FFF2-40B4-BE49-F238E27FC236}">
                <a16:creationId xmlns:a16="http://schemas.microsoft.com/office/drawing/2014/main" id="{2D9A254A-70F6-4FA5-BD55-AFC3D69DB587}"/>
              </a:ext>
            </a:extLst>
          </p:cNvPr>
          <p:cNvCxnSpPr>
            <a:cxnSpLocks/>
            <a:stCxn id="108" idx="3"/>
            <a:endCxn id="118" idx="1"/>
          </p:cNvCxnSpPr>
          <p:nvPr/>
        </p:nvCxnSpPr>
        <p:spPr>
          <a:xfrm flipH="1">
            <a:off x="3746942" y="4324660"/>
            <a:ext cx="466681" cy="8691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524F1EAD-B14C-4675-9E83-3666961594B5}"/>
              </a:ext>
            </a:extLst>
          </p:cNvPr>
          <p:cNvGrpSpPr/>
          <p:nvPr/>
        </p:nvGrpSpPr>
        <p:grpSpPr>
          <a:xfrm>
            <a:off x="3556948" y="3042067"/>
            <a:ext cx="1249161" cy="433989"/>
            <a:chOff x="4749556" y="26977864"/>
            <a:chExt cx="1014043" cy="461665"/>
          </a:xfrm>
        </p:grpSpPr>
        <p:sp>
          <p:nvSpPr>
            <p:cNvPr id="129" name="文字方塊 128">
              <a:extLst>
                <a:ext uri="{FF2B5EF4-FFF2-40B4-BE49-F238E27FC236}">
                  <a16:creationId xmlns:a16="http://schemas.microsoft.com/office/drawing/2014/main" id="{92FBDEA2-EF8D-420F-A56A-3A7F88CD43B5}"/>
                </a:ext>
              </a:extLst>
            </p:cNvPr>
            <p:cNvSpPr txBox="1"/>
            <p:nvPr/>
          </p:nvSpPr>
          <p:spPr>
            <a:xfrm>
              <a:off x="4749556" y="26977864"/>
              <a:ext cx="10140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/>
                <a:t>      </a:t>
              </a:r>
              <a:r>
                <a:rPr lang="zh-TW" altLang="en-US" sz="2400" dirty="0"/>
                <a:t>*</a:t>
              </a:r>
              <a:r>
                <a:rPr lang="en-US" altLang="zh-TW" sz="2400" dirty="0"/>
                <a:t>1</a:t>
              </a:r>
              <a:endParaRPr lang="zh-TW" altLang="en-US" sz="2400" dirty="0"/>
            </a:p>
          </p:txBody>
        </p:sp>
        <p:sp>
          <p:nvSpPr>
            <p:cNvPr id="130" name="橢圓 129">
              <a:extLst>
                <a:ext uri="{FF2B5EF4-FFF2-40B4-BE49-F238E27FC236}">
                  <a16:creationId xmlns:a16="http://schemas.microsoft.com/office/drawing/2014/main" id="{7FB3B064-1757-4269-86F1-C111E73718F3}"/>
                </a:ext>
              </a:extLst>
            </p:cNvPr>
            <p:cNvSpPr/>
            <p:nvPr/>
          </p:nvSpPr>
          <p:spPr>
            <a:xfrm>
              <a:off x="4883125" y="27060183"/>
              <a:ext cx="197979" cy="29702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31" name="文字方塊 130">
            <a:extLst>
              <a:ext uri="{FF2B5EF4-FFF2-40B4-BE49-F238E27FC236}">
                <a16:creationId xmlns:a16="http://schemas.microsoft.com/office/drawing/2014/main" id="{37B21EEB-BC80-4103-B72F-007FC16CFF73}"/>
              </a:ext>
            </a:extLst>
          </p:cNvPr>
          <p:cNvSpPr txBox="1"/>
          <p:nvPr/>
        </p:nvSpPr>
        <p:spPr>
          <a:xfrm>
            <a:off x="3526257" y="5219570"/>
            <a:ext cx="1249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      </a:t>
            </a:r>
            <a:r>
              <a:rPr lang="zh-TW" altLang="en-US" sz="2400" dirty="0"/>
              <a:t>*</a:t>
            </a:r>
            <a:r>
              <a:rPr lang="en-US" altLang="zh-TW" sz="2400" dirty="0"/>
              <a:t>2</a:t>
            </a:r>
            <a:endParaRPr lang="zh-TW" altLang="en-US" sz="2400" dirty="0"/>
          </a:p>
        </p:txBody>
      </p:sp>
      <p:sp>
        <p:nvSpPr>
          <p:cNvPr id="132" name="橢圓 131">
            <a:extLst>
              <a:ext uri="{FF2B5EF4-FFF2-40B4-BE49-F238E27FC236}">
                <a16:creationId xmlns:a16="http://schemas.microsoft.com/office/drawing/2014/main" id="{9692487A-734C-406A-8A64-8D59DB83AD0F}"/>
              </a:ext>
            </a:extLst>
          </p:cNvPr>
          <p:cNvSpPr/>
          <p:nvPr/>
        </p:nvSpPr>
        <p:spPr>
          <a:xfrm>
            <a:off x="3670389" y="5292019"/>
            <a:ext cx="243883" cy="2792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33" name="群組 132">
            <a:extLst>
              <a:ext uri="{FF2B5EF4-FFF2-40B4-BE49-F238E27FC236}">
                <a16:creationId xmlns:a16="http://schemas.microsoft.com/office/drawing/2014/main" id="{A5AD70C1-DF2C-477A-BF55-BCC98A6B5E08}"/>
              </a:ext>
            </a:extLst>
          </p:cNvPr>
          <p:cNvGrpSpPr/>
          <p:nvPr/>
        </p:nvGrpSpPr>
        <p:grpSpPr>
          <a:xfrm>
            <a:off x="8657940" y="3398670"/>
            <a:ext cx="1249161" cy="433989"/>
            <a:chOff x="9785843" y="27270419"/>
            <a:chExt cx="1014043" cy="461665"/>
          </a:xfrm>
        </p:grpSpPr>
        <p:sp>
          <p:nvSpPr>
            <p:cNvPr id="134" name="文字方塊 133">
              <a:extLst>
                <a:ext uri="{FF2B5EF4-FFF2-40B4-BE49-F238E27FC236}">
                  <a16:creationId xmlns:a16="http://schemas.microsoft.com/office/drawing/2014/main" id="{2271B219-9197-44FA-AD45-140EF21A691D}"/>
                </a:ext>
              </a:extLst>
            </p:cNvPr>
            <p:cNvSpPr txBox="1"/>
            <p:nvPr/>
          </p:nvSpPr>
          <p:spPr>
            <a:xfrm>
              <a:off x="9785843" y="27270419"/>
              <a:ext cx="10140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/>
                <a:t>      </a:t>
              </a:r>
              <a:r>
                <a:rPr lang="en-US" altLang="zh-TW" sz="2400" dirty="0"/>
                <a:t>lose</a:t>
              </a:r>
              <a:endParaRPr lang="zh-TW" altLang="en-US" sz="2400" dirty="0"/>
            </a:p>
          </p:txBody>
        </p:sp>
        <p:sp>
          <p:nvSpPr>
            <p:cNvPr id="135" name="橢圓 134">
              <a:extLst>
                <a:ext uri="{FF2B5EF4-FFF2-40B4-BE49-F238E27FC236}">
                  <a16:creationId xmlns:a16="http://schemas.microsoft.com/office/drawing/2014/main" id="{F53F7BFC-2AD3-4BC3-818B-7F2BAD955971}"/>
                </a:ext>
              </a:extLst>
            </p:cNvPr>
            <p:cNvSpPr/>
            <p:nvPr/>
          </p:nvSpPr>
          <p:spPr>
            <a:xfrm>
              <a:off x="9919412" y="27352738"/>
              <a:ext cx="197979" cy="29702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136" name="直線單箭頭接點 135">
            <a:extLst>
              <a:ext uri="{FF2B5EF4-FFF2-40B4-BE49-F238E27FC236}">
                <a16:creationId xmlns:a16="http://schemas.microsoft.com/office/drawing/2014/main" id="{C652E40C-5469-4EC1-8EAE-84D8438D2DFD}"/>
              </a:ext>
            </a:extLst>
          </p:cNvPr>
          <p:cNvCxnSpPr>
            <a:cxnSpLocks/>
            <a:stCxn id="113" idx="3"/>
            <a:endCxn id="135" idx="2"/>
          </p:cNvCxnSpPr>
          <p:nvPr/>
        </p:nvCxnSpPr>
        <p:spPr>
          <a:xfrm>
            <a:off x="8472896" y="3429000"/>
            <a:ext cx="349583" cy="1866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橢圓 2">
            <a:extLst>
              <a:ext uri="{FF2B5EF4-FFF2-40B4-BE49-F238E27FC236}">
                <a16:creationId xmlns:a16="http://schemas.microsoft.com/office/drawing/2014/main" id="{3ECD228B-59DB-45F3-9B24-1260844BCFA4}"/>
              </a:ext>
            </a:extLst>
          </p:cNvPr>
          <p:cNvSpPr/>
          <p:nvPr/>
        </p:nvSpPr>
        <p:spPr>
          <a:xfrm>
            <a:off x="4213623" y="4677243"/>
            <a:ext cx="4941164" cy="10331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BA4803A2-2322-400D-BCA5-4B1EBAF815C3}"/>
              </a:ext>
            </a:extLst>
          </p:cNvPr>
          <p:cNvSpPr txBox="1"/>
          <p:nvPr/>
        </p:nvSpPr>
        <p:spPr>
          <a:xfrm>
            <a:off x="8863660" y="4599857"/>
            <a:ext cx="1249161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 </a:t>
            </a:r>
            <a:r>
              <a:rPr lang="zh-TW" altLang="en-US" sz="2400" dirty="0">
                <a:solidFill>
                  <a:srgbClr val="FF0000"/>
                </a:solidFill>
              </a:rPr>
              <a:t>分數高</a:t>
            </a:r>
          </a:p>
        </p:txBody>
      </p:sp>
    </p:spTree>
    <p:extLst>
      <p:ext uri="{BB962C8B-B14F-4D97-AF65-F5344CB8AC3E}">
        <p14:creationId xmlns:p14="http://schemas.microsoft.com/office/powerpoint/2010/main" val="2037431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Results(1/2)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3865198-B0F0-486F-BCC3-FE9024D35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744" y="1611946"/>
            <a:ext cx="9592356" cy="5246054"/>
          </a:xfrm>
        </p:spPr>
        <p:txBody>
          <a:bodyPr>
            <a:normAutofit/>
          </a:bodyPr>
          <a:lstStyle/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下棋速度</a:t>
            </a:r>
            <a:endParaRPr lang="en-US" altLang="zh-TW" b="1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實驗結果發現，當深度越深時，每下一步的棋子所需的時間會越久，並且呈現類似指數的成長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</p:txBody>
      </p:sp>
      <p:graphicFrame>
        <p:nvGraphicFramePr>
          <p:cNvPr id="6" name="圖表 5">
            <a:extLst>
              <a:ext uri="{FF2B5EF4-FFF2-40B4-BE49-F238E27FC236}">
                <a16:creationId xmlns:a16="http://schemas.microsoft.com/office/drawing/2014/main" id="{0B19887F-C242-4723-87F3-5869945F24E9}"/>
              </a:ext>
            </a:extLst>
          </p:cNvPr>
          <p:cNvGraphicFramePr/>
          <p:nvPr>
            <p:extLst/>
          </p:nvPr>
        </p:nvGraphicFramePr>
        <p:xfrm>
          <a:off x="1514339" y="2259840"/>
          <a:ext cx="8027504" cy="33411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13261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Results(2/2)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3865198-B0F0-486F-BCC3-FE9024D35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744" y="1611946"/>
            <a:ext cx="9592356" cy="5246054"/>
          </a:xfrm>
        </p:spPr>
        <p:txBody>
          <a:bodyPr>
            <a:normAutofit/>
          </a:bodyPr>
          <a:lstStyle/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勝率</a:t>
            </a:r>
            <a:endParaRPr lang="en-US" altLang="zh-TW" b="1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lvl="0" defTabSz="5143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這是與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位一般玩家玩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場平均後的結果，實驗結果發現，當深度越深時，因所考慮的步驟較多，勝率也較高。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A5BF68F9-56EB-4E91-832B-24AFAB723D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5382685"/>
              </p:ext>
            </p:extLst>
          </p:nvPr>
        </p:nvGraphicFramePr>
        <p:xfrm>
          <a:off x="2962603" y="2259840"/>
          <a:ext cx="4370638" cy="259080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803172">
                  <a:extLst>
                    <a:ext uri="{9D8B030D-6E8A-4147-A177-3AD203B41FA5}">
                      <a16:colId xmlns:a16="http://schemas.microsoft.com/office/drawing/2014/main" val="2120245649"/>
                    </a:ext>
                  </a:extLst>
                </a:gridCol>
                <a:gridCol w="2567466">
                  <a:extLst>
                    <a:ext uri="{9D8B030D-6E8A-4147-A177-3AD203B41FA5}">
                      <a16:colId xmlns:a16="http://schemas.microsoft.com/office/drawing/2014/main" val="4229738372"/>
                    </a:ext>
                  </a:extLst>
                </a:gridCol>
              </a:tblGrid>
              <a:tr h="436262">
                <a:tc>
                  <a:txBody>
                    <a:bodyPr/>
                    <a:lstStyle/>
                    <a:p>
                      <a:pPr algn="l"/>
                      <a:r>
                        <a:rPr lang="zh-TW" altLang="en-US" sz="2800" b="1" dirty="0"/>
                        <a:t>深度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2800" b="1" dirty="0"/>
                        <a:t>AI</a:t>
                      </a:r>
                      <a:r>
                        <a:rPr lang="zh-TW" altLang="en-US" sz="2800" b="1" dirty="0"/>
                        <a:t>勝率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364630"/>
                  </a:ext>
                </a:extLst>
              </a:tr>
              <a:tr h="436262">
                <a:tc>
                  <a:txBody>
                    <a:bodyPr/>
                    <a:lstStyle/>
                    <a:p>
                      <a:r>
                        <a:rPr lang="en-US" altLang="zh-TW" sz="2800" b="1" dirty="0"/>
                        <a:t>Depth 1</a:t>
                      </a:r>
                      <a:endParaRPr lang="zh-TW" alt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sz="2800" b="0" dirty="0"/>
                        <a:t>14.00(%)</a:t>
                      </a:r>
                      <a:endParaRPr lang="zh-TW" altLang="en-US" sz="2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873966"/>
                  </a:ext>
                </a:extLst>
              </a:tr>
              <a:tr h="436262">
                <a:tc>
                  <a:txBody>
                    <a:bodyPr/>
                    <a:lstStyle/>
                    <a:p>
                      <a:pPr marL="0" marR="0" lvl="0" indent="0" algn="l" defTabSz="21383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1" dirty="0"/>
                        <a:t>Depth 2</a:t>
                      </a:r>
                      <a:endParaRPr lang="zh-TW" alt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21383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0" dirty="0"/>
                        <a:t>17.00(%)</a:t>
                      </a:r>
                      <a:endParaRPr lang="zh-TW" altLang="en-US" sz="2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24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21383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1" dirty="0"/>
                        <a:t>Depth 3</a:t>
                      </a:r>
                      <a:endParaRPr lang="zh-TW" alt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21383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0" dirty="0"/>
                        <a:t>35.00(%)</a:t>
                      </a:r>
                      <a:endParaRPr lang="zh-TW" altLang="en-US" sz="2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948237"/>
                  </a:ext>
                </a:extLst>
              </a:tr>
              <a:tr h="436262">
                <a:tc>
                  <a:txBody>
                    <a:bodyPr/>
                    <a:lstStyle/>
                    <a:p>
                      <a:pPr marL="0" marR="0" lvl="0" indent="0" algn="l" defTabSz="21383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1" dirty="0"/>
                        <a:t>Depth 4</a:t>
                      </a:r>
                      <a:endParaRPr lang="zh-TW" alt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21383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b="0" dirty="0"/>
                        <a:t>34.00(%)</a:t>
                      </a:r>
                      <a:endParaRPr lang="zh-TW" altLang="en-US" sz="28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42346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9476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2D200AF-7CE7-4F26-B9AE-D00836BFE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662" y="934277"/>
            <a:ext cx="5931338" cy="602258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2583D22-99DB-4666-9579-05B2B94A1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</a:rPr>
              <a:t>Conclusion</a:t>
            </a:r>
            <a:endParaRPr lang="zh-TW" altLang="en-US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3865198-B0F0-486F-BCC3-FE9024D35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5" y="1990152"/>
            <a:ext cx="8027504" cy="4667250"/>
          </a:xfrm>
        </p:spPr>
        <p:txBody>
          <a:bodyPr>
            <a:normAutofit/>
          </a:bodyPr>
          <a:lstStyle/>
          <a:p>
            <a:pPr marL="0" lvl="0" indent="0" defTabSz="51435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    「變形五子棋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1-2-2-1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经典繁行书" panose="02010609010101010101" pitchFamily="49" charset="-122"/>
              </a:rPr>
              <a:t>」是一個複雜的五子棋遊戲，有別於基本五子棋，需考慮兩個局之後的情況，對於人類相對具挑戰性，策略層面須考慮一子與兩子需做的攻守動作，對於僅能下一子時會多偏向於防守，而可以下兩子時，有很好的機會可以攻擊對手，總而言之，此遊戲是兼具策略與挑戰人類思考模式的一個新五子棋的變形遊戲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经典繁行书" panose="0201060901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8153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2223</TotalTime>
  <Words>367</Words>
  <Application>Microsoft Office PowerPoint</Application>
  <PresentationFormat>寬螢幕</PresentationFormat>
  <Paragraphs>88</Paragraphs>
  <Slides>11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0" baseType="lpstr">
      <vt:lpstr>经典繁行书</vt:lpstr>
      <vt:lpstr>新細明體</vt:lpstr>
      <vt:lpstr>標楷體</vt:lpstr>
      <vt:lpstr>Arial</vt:lpstr>
      <vt:lpstr>Calibri</vt:lpstr>
      <vt:lpstr>Calibri Light</vt:lpstr>
      <vt:lpstr>Footlight MT Light</vt:lpstr>
      <vt:lpstr>Wingdings</vt:lpstr>
      <vt:lpstr>Office 佈景主題</vt:lpstr>
      <vt:lpstr>變形五子棋 1-2-2-1</vt:lpstr>
      <vt:lpstr>Team Members &amp; Assignments</vt:lpstr>
      <vt:lpstr>Motivation &amp; Background</vt:lpstr>
      <vt:lpstr>Problem</vt:lpstr>
      <vt:lpstr>Solution(1/2)</vt:lpstr>
      <vt:lpstr>Solution(2/2)</vt:lpstr>
      <vt:lpstr>Results(1/2)</vt:lpstr>
      <vt:lpstr>Results(2/2)</vt:lpstr>
      <vt:lpstr>Conclusion</vt:lpstr>
      <vt:lpstr>Future Work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變形五子棋 1-2-2-1</dc:title>
  <dc:creator>admin</dc:creator>
  <cp:lastModifiedBy>admin</cp:lastModifiedBy>
  <cp:revision>19</cp:revision>
  <dcterms:created xsi:type="dcterms:W3CDTF">2018-06-24T07:53:53Z</dcterms:created>
  <dcterms:modified xsi:type="dcterms:W3CDTF">2018-06-28T17:16:37Z</dcterms:modified>
</cp:coreProperties>
</file>

<file path=docProps/thumbnail.jpeg>
</file>